
<file path=[Content_Types].xml><?xml version="1.0" encoding="utf-8"?>
<Types xmlns="http://schemas.openxmlformats.org/package/2006/content-types">
  <Default Extension="gif" ContentType="image/gif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96" r:id="rId1"/>
  </p:sldMasterIdLst>
  <p:notesMasterIdLst>
    <p:notesMasterId r:id="rId37"/>
  </p:notesMasterIdLst>
  <p:handoutMasterIdLst>
    <p:handoutMasterId r:id="rId38"/>
  </p:handoutMasterIdLst>
  <p:sldIdLst>
    <p:sldId id="346" r:id="rId2"/>
    <p:sldId id="595" r:id="rId3"/>
    <p:sldId id="610" r:id="rId4"/>
    <p:sldId id="612" r:id="rId5"/>
    <p:sldId id="611" r:id="rId6"/>
    <p:sldId id="613" r:id="rId7"/>
    <p:sldId id="614" r:id="rId8"/>
    <p:sldId id="615" r:id="rId9"/>
    <p:sldId id="616" r:id="rId10"/>
    <p:sldId id="617" r:id="rId11"/>
    <p:sldId id="618" r:id="rId12"/>
    <p:sldId id="619" r:id="rId13"/>
    <p:sldId id="620" r:id="rId14"/>
    <p:sldId id="621" r:id="rId15"/>
    <p:sldId id="622" r:id="rId16"/>
    <p:sldId id="623" r:id="rId17"/>
    <p:sldId id="624" r:id="rId18"/>
    <p:sldId id="625" r:id="rId19"/>
    <p:sldId id="626" r:id="rId20"/>
    <p:sldId id="627" r:id="rId21"/>
    <p:sldId id="628" r:id="rId22"/>
    <p:sldId id="629" r:id="rId23"/>
    <p:sldId id="630" r:id="rId24"/>
    <p:sldId id="631" r:id="rId25"/>
    <p:sldId id="632" r:id="rId26"/>
    <p:sldId id="633" r:id="rId27"/>
    <p:sldId id="634" r:id="rId28"/>
    <p:sldId id="635" r:id="rId29"/>
    <p:sldId id="636" r:id="rId30"/>
    <p:sldId id="637" r:id="rId31"/>
    <p:sldId id="638" r:id="rId32"/>
    <p:sldId id="639" r:id="rId33"/>
    <p:sldId id="640" r:id="rId34"/>
    <p:sldId id="641" r:id="rId35"/>
    <p:sldId id="642" r:id="rId36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1200" kern="1200">
        <a:solidFill>
          <a:srgbClr val="000000"/>
        </a:solidFill>
        <a:latin typeface="Arial" charset="0"/>
        <a:ea typeface="ヒラギノ角ゴ ProN W3" charset="0"/>
        <a:cs typeface="ヒラギノ角ゴ ProN W3" charset="0"/>
        <a:sym typeface="Arial" charset="0"/>
      </a:defRPr>
    </a:lvl1pPr>
    <a:lvl2pPr marL="457200" algn="l" rtl="0" fontAlgn="base">
      <a:spcBef>
        <a:spcPct val="0"/>
      </a:spcBef>
      <a:spcAft>
        <a:spcPct val="0"/>
      </a:spcAft>
      <a:defRPr sz="1200" kern="1200">
        <a:solidFill>
          <a:srgbClr val="000000"/>
        </a:solidFill>
        <a:latin typeface="Arial" charset="0"/>
        <a:ea typeface="ヒラギノ角ゴ ProN W3" charset="0"/>
        <a:cs typeface="ヒラギノ角ゴ ProN W3" charset="0"/>
        <a:sym typeface="Arial" charset="0"/>
      </a:defRPr>
    </a:lvl2pPr>
    <a:lvl3pPr marL="914400" algn="l" rtl="0" fontAlgn="base">
      <a:spcBef>
        <a:spcPct val="0"/>
      </a:spcBef>
      <a:spcAft>
        <a:spcPct val="0"/>
      </a:spcAft>
      <a:defRPr sz="1200" kern="1200">
        <a:solidFill>
          <a:srgbClr val="000000"/>
        </a:solidFill>
        <a:latin typeface="Arial" charset="0"/>
        <a:ea typeface="ヒラギノ角ゴ ProN W3" charset="0"/>
        <a:cs typeface="ヒラギノ角ゴ ProN W3" charset="0"/>
        <a:sym typeface="Arial" charset="0"/>
      </a:defRPr>
    </a:lvl3pPr>
    <a:lvl4pPr marL="1371600" algn="l" rtl="0" fontAlgn="base">
      <a:spcBef>
        <a:spcPct val="0"/>
      </a:spcBef>
      <a:spcAft>
        <a:spcPct val="0"/>
      </a:spcAft>
      <a:defRPr sz="1200" kern="1200">
        <a:solidFill>
          <a:srgbClr val="000000"/>
        </a:solidFill>
        <a:latin typeface="Arial" charset="0"/>
        <a:ea typeface="ヒラギノ角ゴ ProN W3" charset="0"/>
        <a:cs typeface="ヒラギノ角ゴ ProN W3" charset="0"/>
        <a:sym typeface="Arial" charset="0"/>
      </a:defRPr>
    </a:lvl4pPr>
    <a:lvl5pPr marL="1828800" algn="l" rtl="0" fontAlgn="base">
      <a:spcBef>
        <a:spcPct val="0"/>
      </a:spcBef>
      <a:spcAft>
        <a:spcPct val="0"/>
      </a:spcAft>
      <a:defRPr sz="1200" kern="1200">
        <a:solidFill>
          <a:srgbClr val="000000"/>
        </a:solidFill>
        <a:latin typeface="Arial" charset="0"/>
        <a:ea typeface="ヒラギノ角ゴ ProN W3" charset="0"/>
        <a:cs typeface="ヒラギノ角ゴ ProN W3" charset="0"/>
        <a:sym typeface="Arial" charset="0"/>
      </a:defRPr>
    </a:lvl5pPr>
    <a:lvl6pPr marL="2286000" algn="l" defTabSz="914400" rtl="0" eaLnBrk="1" latinLnBrk="0" hangingPunct="1">
      <a:defRPr sz="1200" kern="1200">
        <a:solidFill>
          <a:srgbClr val="000000"/>
        </a:solidFill>
        <a:latin typeface="Arial" charset="0"/>
        <a:ea typeface="ヒラギノ角ゴ ProN W3" charset="0"/>
        <a:cs typeface="ヒラギノ角ゴ ProN W3" charset="0"/>
        <a:sym typeface="Arial" charset="0"/>
      </a:defRPr>
    </a:lvl6pPr>
    <a:lvl7pPr marL="2743200" algn="l" defTabSz="914400" rtl="0" eaLnBrk="1" latinLnBrk="0" hangingPunct="1">
      <a:defRPr sz="1200" kern="1200">
        <a:solidFill>
          <a:srgbClr val="000000"/>
        </a:solidFill>
        <a:latin typeface="Arial" charset="0"/>
        <a:ea typeface="ヒラギノ角ゴ ProN W3" charset="0"/>
        <a:cs typeface="ヒラギノ角ゴ ProN W3" charset="0"/>
        <a:sym typeface="Arial" charset="0"/>
      </a:defRPr>
    </a:lvl7pPr>
    <a:lvl8pPr marL="3200400" algn="l" defTabSz="914400" rtl="0" eaLnBrk="1" latinLnBrk="0" hangingPunct="1">
      <a:defRPr sz="1200" kern="1200">
        <a:solidFill>
          <a:srgbClr val="000000"/>
        </a:solidFill>
        <a:latin typeface="Arial" charset="0"/>
        <a:ea typeface="ヒラギノ角ゴ ProN W3" charset="0"/>
        <a:cs typeface="ヒラギノ角ゴ ProN W3" charset="0"/>
        <a:sym typeface="Arial" charset="0"/>
      </a:defRPr>
    </a:lvl8pPr>
    <a:lvl9pPr marL="3657600" algn="l" defTabSz="914400" rtl="0" eaLnBrk="1" latinLnBrk="0" hangingPunct="1">
      <a:defRPr sz="1200" kern="1200">
        <a:solidFill>
          <a:srgbClr val="000000"/>
        </a:solidFill>
        <a:latin typeface="Arial" charset="0"/>
        <a:ea typeface="ヒラギノ角ゴ ProN W3" charset="0"/>
        <a:cs typeface="ヒラギノ角ゴ ProN W3" charset="0"/>
        <a:sym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afi Lew" initials="RL" lastIdx="1" clrIdx="0">
    <p:extLst>
      <p:ext uri="{19B8F6BF-5375-455C-9EA6-DF929625EA0E}">
        <p15:presenceInfo xmlns:p15="http://schemas.microsoft.com/office/powerpoint/2012/main" userId="218299075d94207c" providerId="Windows Live"/>
      </p:ext>
    </p:extLst>
  </p:cmAuthor>
  <p:cmAuthor id="2" name="Rafał Lewandków" initials="RL" lastIdx="4" clrIdx="1">
    <p:extLst>
      <p:ext uri="{19B8F6BF-5375-455C-9EA6-DF929625EA0E}">
        <p15:presenceInfo xmlns:p15="http://schemas.microsoft.com/office/powerpoint/2012/main" userId="Rafał Lewandków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00"/>
    <a:srgbClr val="0000FF"/>
    <a:srgbClr val="00FFFF"/>
    <a:srgbClr val="FF00FF"/>
    <a:srgbClr val="006600"/>
    <a:srgbClr val="BCE292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 pośredni 2 — Ak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1E4AEA4-8DFA-4A89-87EB-49C32662AFE0}" styleName="Styl pośredni 2 — Ak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Styl pośredni 2 — Ak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Styl pośredni 2 — Ak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Styl pośredni 2 — Ak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353" autoAdjust="0"/>
    <p:restoredTop sz="94892" autoAdjust="0"/>
  </p:normalViewPr>
  <p:slideViewPr>
    <p:cSldViewPr>
      <p:cViewPr varScale="1">
        <p:scale>
          <a:sx n="111" d="100"/>
          <a:sy n="111" d="100"/>
        </p:scale>
        <p:origin x="1572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52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61" d="100"/>
          <a:sy n="61" d="100"/>
        </p:scale>
        <p:origin x="859" y="3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commentAuthors" Target="commentAuthor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13504E-0C99-2340-A5F6-DD6E1A87C372}" type="datetimeFigureOut">
              <a:rPr lang="pl-PL" smtClean="0"/>
              <a:t>1.10.2025</a:t>
            </a:fld>
            <a:endParaRPr lang="pl-PL"/>
          </a:p>
        </p:txBody>
      </p:sp>
      <p:sp>
        <p:nvSpPr>
          <p:cNvPr id="4" name="Symbol zastępczy stopki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6285F6-EDF4-6942-8E96-D0A50380D901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17508038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8C933E-44E9-2D43-91B0-0D2BEEFA7EB9}" type="datetimeFigureOut">
              <a:rPr lang="pl-PL" smtClean="0"/>
              <a:t>1.10.2025</a:t>
            </a:fld>
            <a:endParaRPr lang="pl-PL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CE77F9-1A7F-B148-A0AA-5828300D10BC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03938265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CE77F9-1A7F-B148-A0AA-5828300D10BC}" type="slidenum">
              <a:rPr lang="pl-PL" smtClean="0"/>
              <a:t>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1681921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DFEE98-BF0A-8A72-50CF-057AB4D5E0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7E73FA4-B80A-CCAE-EC16-53A67375086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B751240-9C71-8BB3-0110-F87E6FF074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pl-PL" dirty="0">
              <a:effectLst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E5EC54-C0E8-1736-2B3D-D56AA2BA5AE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CE77F9-1A7F-B148-A0AA-5828300D10BC}" type="slidenum">
              <a:rPr lang="pl-PL" smtClean="0"/>
              <a:t>10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0003839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89F34B-CA07-4F17-5D14-380EA56C57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B2FCA7-864D-90C0-BDA9-A0C78990E1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BD8B0C5-C050-1AE6-8083-676E0DEEC9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pl-PL" dirty="0">
              <a:effectLst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19BD8C-587D-92A5-1114-2B424A194EC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CE77F9-1A7F-B148-A0AA-5828300D10BC}" type="slidenum">
              <a:rPr lang="pl-PL" smtClean="0"/>
              <a:t>11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3706043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18EB54-EE9F-533D-C4EA-FDBFF50B63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6223F2D-381F-8097-262A-41F4A7DE401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695AE25-EC9D-94C7-B1CB-8D43BDD23D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pl-PL" dirty="0">
              <a:effectLst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FC0ADF-0AF1-C415-D4B1-1313F5801A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CE77F9-1A7F-B148-A0AA-5828300D10BC}" type="slidenum">
              <a:rPr lang="pl-PL" smtClean="0"/>
              <a:t>12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2566502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DB8B18-9306-06C4-3171-99AB7E99A4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E75983F-7B27-4A32-A512-89A02160103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72BEABB-5B41-015C-508E-FD953BCEBA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pl-PL" dirty="0">
              <a:effectLst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CD8380-7C9B-5739-2676-518E1BFF7A8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CE77F9-1A7F-B148-A0AA-5828300D10BC}" type="slidenum">
              <a:rPr lang="pl-PL" smtClean="0"/>
              <a:t>13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9038139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8AD5BE-5782-D816-56E5-73033F6F1D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F66BD41-D459-BB4C-CCDF-B63E8093438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04F74DD-BF85-0BEB-7AA2-A4BAF22FCA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pl-PL" dirty="0">
              <a:effectLst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35AE2A-6AF8-5414-D54D-AB8DA3E6C46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CE77F9-1A7F-B148-A0AA-5828300D10BC}" type="slidenum">
              <a:rPr lang="pl-PL" smtClean="0"/>
              <a:t>14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3467040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426409-7864-74C9-D152-CD549B094A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9EE5241-B87B-74A1-40EB-79890A9EAA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7517032-17A5-9E86-D2F0-85D85936EC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pl-PL" dirty="0">
              <a:effectLst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78DA83-28CE-87F0-BDD0-A33FBB4D416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CE77F9-1A7F-B148-A0AA-5828300D10BC}" type="slidenum">
              <a:rPr lang="pl-PL" smtClean="0"/>
              <a:t>15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3261753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4DF7B0-A7CA-5460-E105-D1EB8273DF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C33948A-0CDD-B6B1-D028-E5AB2DDF3E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1EA1766-ACF6-D690-F33A-94CA6886C1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pl-PL" dirty="0">
              <a:effectLst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18A684-3D84-9798-6CD4-3C17539D914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CE77F9-1A7F-B148-A0AA-5828300D10BC}" type="slidenum">
              <a:rPr lang="pl-PL" smtClean="0"/>
              <a:t>16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7994514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C64A57-DF96-A601-ECCC-6CF9BAE8CA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4F92804-0DC9-336C-4F5C-36512DA58B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90D8C50-A39F-3C80-CC64-2EC4C0C4E0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pl-PL" dirty="0">
              <a:effectLst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611F23-E913-FD71-3531-6866FFF227E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CE77F9-1A7F-B148-A0AA-5828300D10BC}" type="slidenum">
              <a:rPr lang="pl-PL" smtClean="0"/>
              <a:t>17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1063140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D4F171-9AD0-5C63-F3B4-E6B2465FEC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0AEF73F-A7D1-C0B7-7489-963D640F127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C619F74-A2F9-1BD3-3950-588E8D146B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pl-PL" dirty="0">
              <a:effectLst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D16998-C4F2-26E6-A986-6E264D42221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CE77F9-1A7F-B148-A0AA-5828300D10BC}" type="slidenum">
              <a:rPr lang="pl-PL" smtClean="0"/>
              <a:t>18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9883435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707AE2-2CA0-4F5D-8F6F-EA65826A6B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32B2091-32E0-BCCE-F352-30A9CEDC49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CE2972B-3F03-1399-765D-349EAA60D6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pl-PL" dirty="0">
              <a:effectLst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7CB45C-402A-DE77-6CF4-DAE6F6D8C72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CE77F9-1A7F-B148-A0AA-5828300D10BC}" type="slidenum">
              <a:rPr lang="pl-PL" smtClean="0"/>
              <a:t>19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7438301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D48C1E-E521-9D81-7261-2883889689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AA741A9-CD83-CA5A-F57E-F616617E823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6A1BD09-EFCC-CC2D-7D30-68F159815D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pl-PL" dirty="0">
              <a:effectLst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9B1C1C-2DB1-9428-5292-9C02D92D697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CE77F9-1A7F-B148-A0AA-5828300D10BC}" type="slidenum">
              <a:rPr lang="pl-PL" smtClean="0"/>
              <a:t>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41153653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601166-7366-6278-ABEA-6FBC104AA0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B6E1B9D-9431-FA99-06EE-05D6FED7282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5D5628E-4F0C-34FB-99B1-AB14519BB8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pl-PL" dirty="0">
              <a:effectLst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E41958-45A1-670F-CE32-F3A3113BACE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CE77F9-1A7F-B148-A0AA-5828300D10BC}" type="slidenum">
              <a:rPr lang="pl-PL" smtClean="0"/>
              <a:t>20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18113141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B0F98C-46BA-C101-F9DD-50EF2311A2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FBBC501-5CBE-2072-8018-EC824DC4D3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D6DBF5C-839A-C417-D248-3CAB394D3F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pl-PL" dirty="0">
              <a:effectLst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13E84D-5540-3219-3E5E-9CB64C8E3CD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CE77F9-1A7F-B148-A0AA-5828300D10BC}" type="slidenum">
              <a:rPr lang="pl-PL" smtClean="0"/>
              <a:t>21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80276165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7049DA-5253-8536-28C7-53091F2A85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560E82D-79C9-24D3-8B8C-291EC76A39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3CCDCD0-8A72-4AA4-6E55-4D00DD21A1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pl-PL" dirty="0">
              <a:effectLst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77B8E5-17B9-1F56-85C2-803F47F9CF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CE77F9-1A7F-B148-A0AA-5828300D10BC}" type="slidenum">
              <a:rPr lang="pl-PL" smtClean="0"/>
              <a:t>22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88822436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C27AE0-EAC9-8606-5D4E-C0B4B9A03E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4F718C0-EDC1-62BD-8655-F63D654AB0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73C8DE2-D993-74D4-1A3D-4A30CA7542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pl-PL" dirty="0">
              <a:effectLst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00BCDC-ED9E-C99A-8B8C-B92067A7AF5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CE77F9-1A7F-B148-A0AA-5828300D10BC}" type="slidenum">
              <a:rPr lang="pl-PL" smtClean="0"/>
              <a:t>23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89409483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1D39CF-9529-4B28-B39B-D5DBB6238D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91F010-64AD-7F3A-7F6D-BBE2955E504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4FE3598-1F09-A127-06F2-F2A1B3A868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pl-PL" dirty="0">
              <a:effectLst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DBB90F-1DD5-3132-2AC0-85F0396D3B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CE77F9-1A7F-B148-A0AA-5828300D10BC}" type="slidenum">
              <a:rPr lang="pl-PL" smtClean="0"/>
              <a:t>24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80413759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FF008F-BB0D-5E0C-9F62-EE1269429D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4B02197-0823-5BF6-2CA5-4248DE23AD6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3451314-C791-7087-8AB0-13A940A00C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pl-PL" dirty="0">
              <a:effectLst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924E26-9946-2A11-EDF9-C1FC82D6299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CE77F9-1A7F-B148-A0AA-5828300D10BC}" type="slidenum">
              <a:rPr lang="pl-PL" smtClean="0"/>
              <a:t>25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84326042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F3D4D3-8851-7CCD-68E1-95493E1DF7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7BA573A-848C-8742-0A0F-DAFD130962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221D7C3-9785-7F55-5C84-A1729F9742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pl-PL" dirty="0">
              <a:effectLst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76E58E-1242-FC60-7AD3-5E7C8A8155A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CE77F9-1A7F-B148-A0AA-5828300D10BC}" type="slidenum">
              <a:rPr lang="pl-PL" smtClean="0"/>
              <a:t>26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75315531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DF9DFD-78CA-C7B6-8546-C25D6ECE05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2FD0107-CE98-EAA3-F384-CDBF7DE230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B995589-652D-AE4D-FA84-A9773BF89B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pl-PL" dirty="0">
              <a:effectLst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7FB2B8-360E-9CB9-F820-5A8140D4564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CE77F9-1A7F-B148-A0AA-5828300D10BC}" type="slidenum">
              <a:rPr lang="pl-PL" smtClean="0"/>
              <a:t>27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94002718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925F58-85AC-E11D-841B-57E4A20528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0E1B93C-5EDF-1DD5-C753-F88A3E9091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D3D6043-8A00-F505-672E-AD564EBE6A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pl-PL" dirty="0">
              <a:effectLst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B444AD-1815-0C96-5009-B182E3A6079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CE77F9-1A7F-B148-A0AA-5828300D10BC}" type="slidenum">
              <a:rPr lang="pl-PL" smtClean="0"/>
              <a:t>28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58050490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356540-5FCD-82A6-0780-7E7674CD3A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E79F2C6-21FC-F6A0-79FE-F54A05BE8B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C854791-71BA-010E-A231-5A5433B260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pl-PL" dirty="0">
              <a:effectLst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A54DAC-CC3E-D6D7-E12E-0E6AC3A83F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CE77F9-1A7F-B148-A0AA-5828300D10BC}" type="slidenum">
              <a:rPr lang="pl-PL" smtClean="0"/>
              <a:t>29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342341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5504A5-1928-A134-7F26-C02D59BCE4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5C386F9-3D4E-3758-89F9-28B7B9D833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2301E06-0AA8-FEFB-EB7C-59125AF397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pl-PL" dirty="0">
              <a:effectLst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2C37FB-BC71-E707-4A32-BE262FE84AE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CE77F9-1A7F-B148-A0AA-5828300D10BC}" type="slidenum">
              <a:rPr lang="pl-PL" smtClean="0"/>
              <a:t>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3322705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6542A2-213B-F34F-7400-9D692FECCE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5B1DEBC-5F96-9799-2DFE-B6237D82CC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62BB086-9765-F4D7-0A81-B03CA76DB3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pl-PL" dirty="0">
              <a:effectLst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E6FC01-E7AA-2616-5596-EF5A7DA9246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CE77F9-1A7F-B148-A0AA-5828300D10BC}" type="slidenum">
              <a:rPr lang="pl-PL" smtClean="0"/>
              <a:t>30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48711908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AF5419-5870-7E67-516A-CFB7295AE9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9C20570-C196-02F0-A85C-FDBDF94888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73DF343-5694-D679-46B0-147B821E41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pl-PL" dirty="0">
              <a:effectLst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6D6402-9F46-B007-790A-7726C1E203E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CE77F9-1A7F-B148-A0AA-5828300D10BC}" type="slidenum">
              <a:rPr lang="pl-PL" smtClean="0"/>
              <a:t>31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45182381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97B68E-935F-C10C-F23F-9D94DF21DF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E0AF328-3A43-B43E-C7E9-76ADEFB3B7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25A9CDC-66E3-81E2-D6E5-1DDF0BF2DC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pl-PL" dirty="0">
              <a:effectLst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165154-197B-5E1D-69CA-77CCE12DA34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CE77F9-1A7F-B148-A0AA-5828300D10BC}" type="slidenum">
              <a:rPr lang="pl-PL" smtClean="0"/>
              <a:t>32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48785444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9CFEB1-25C8-10F1-9AC1-691BE55387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75A9579-8833-2205-8D11-2EE088C07B5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2B7EBE2-8390-C125-1E88-CC3B924E6B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pl-PL" dirty="0">
              <a:effectLst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1F2A43-A28F-D6BC-E5DE-DA299DB5F08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CE77F9-1A7F-B148-A0AA-5828300D10BC}" type="slidenum">
              <a:rPr lang="pl-PL" smtClean="0"/>
              <a:t>33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64478971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F3D164-CFBB-6609-A3B1-956144D4DB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4F9AC7A-6C82-FE22-6648-AC1032B4D10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08A3826-C263-F854-F3C2-55B0E32728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pl-PL" dirty="0">
              <a:effectLst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089A78-4976-DBB6-8F12-77FBE8B1504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CE77F9-1A7F-B148-A0AA-5828300D10BC}" type="slidenum">
              <a:rPr lang="pl-PL" smtClean="0"/>
              <a:t>34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80137499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5504A7-A429-5474-56D5-29F8144F44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0127A87-7452-2720-6D6D-26DA17F8DBB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D2AB9B4-91CA-D180-752B-6DD2C02BAE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pl-PL" dirty="0">
              <a:effectLst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ED1A32-2D87-7A5F-29E1-1CA9E3D2CB7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CE77F9-1A7F-B148-A0AA-5828300D10BC}" type="slidenum">
              <a:rPr lang="pl-PL" smtClean="0"/>
              <a:t>35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6522150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A47975-285D-973A-137C-1765CFD7F1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0DCEEDF-5075-37FA-0AB2-247AA3DD284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7CCDB6D-BFA5-0376-B3F6-4EBCB1E6F1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pl-PL" dirty="0">
              <a:effectLst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649898-90B0-636F-BA1E-D1B8FBBA405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CE77F9-1A7F-B148-A0AA-5828300D10BC}" type="slidenum">
              <a:rPr lang="pl-PL" smtClean="0"/>
              <a:t>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3851175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CDD500-9F2C-29F6-816A-5136E31649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52678BC-97C7-5731-8A5C-CAF31A3FD2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B47F803-8725-1694-F5D8-F4B1D92C9D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pl-PL" dirty="0">
              <a:effectLst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A19D61-09C7-529A-8E6A-7F9A27BABBA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CE77F9-1A7F-B148-A0AA-5828300D10BC}" type="slidenum">
              <a:rPr lang="pl-PL" smtClean="0"/>
              <a:t>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215718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B6AEF9-F6EC-93BA-43C8-F060C26282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BFA303C-AFE3-505A-69CA-7A213D54759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8F20C5C-0E35-48B9-4534-CA13197A33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pl-PL" dirty="0">
              <a:effectLst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086AD3-930A-8B5C-C259-749B8D85A3A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CE77F9-1A7F-B148-A0AA-5828300D10BC}" type="slidenum">
              <a:rPr lang="pl-PL" smtClean="0"/>
              <a:t>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7708995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E723FF-AA09-C503-4326-3E76DB2256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326B3C5-50B4-5F9D-081E-E0DBAAD0569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6CE6B63-7EC6-FEF7-475B-E340974D99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pl-PL" dirty="0">
              <a:effectLst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84A92D-9BD9-3C05-C324-5D71DCB1B99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CE77F9-1A7F-B148-A0AA-5828300D10BC}" type="slidenum">
              <a:rPr lang="pl-PL" smtClean="0"/>
              <a:t>7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3755303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A7C5BE-E732-D3FB-6C76-218CC699B3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C5BDA7B-E456-F724-F64F-AB8367D70D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99BDC45-FCDD-E1AF-4F07-EA1E043B30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pl-PL" dirty="0">
              <a:effectLst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9325EF-C811-97EF-2CD7-F9A396717AC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CE77F9-1A7F-B148-A0AA-5828300D10BC}" type="slidenum">
              <a:rPr lang="pl-PL" smtClean="0"/>
              <a:t>8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5085249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A7C5BE-E732-D3FB-6C76-218CC699B3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C5BDA7B-E456-F724-F64F-AB8367D70D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99BDC45-FCDD-E1AF-4F07-EA1E043B30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pl-PL" dirty="0">
              <a:effectLst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9325EF-C811-97EF-2CD7-F9A396717AC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CE77F9-1A7F-B148-A0AA-5828300D10BC}" type="slidenum">
              <a:rPr lang="pl-PL" smtClean="0"/>
              <a:t>9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9852754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l-PL"/>
              <a:t>Kliknij, aby edyt. styl wz. tyt.</a:t>
            </a:r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l-PL"/>
              <a:t>Kliknij, aby edytować styl wzorca podtytułu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17B01-0C30-B241-B19F-621BE4770608}" type="datetimeFigureOut">
              <a:rPr lang="pl-PL" smtClean="0"/>
              <a:t>1.10.2025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3FEF5-976C-4EA3-84A7-FBC3543521F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2972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edyt. styl wz. tyt.</a:t>
            </a:r>
          </a:p>
        </p:txBody>
      </p:sp>
      <p:sp>
        <p:nvSpPr>
          <p:cNvPr id="3" name="Symbol zastępczy tekstu pionowego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17B01-0C30-B241-B19F-621BE4770608}" type="datetimeFigureOut">
              <a:rPr lang="pl-PL" smtClean="0"/>
              <a:t>1.10.2025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C4C5AF-A148-4762-92DF-376362746BF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363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pl-PL"/>
              <a:t>Kliknij, aby edyt. styl wz. tyt.</a:t>
            </a:r>
          </a:p>
        </p:txBody>
      </p:sp>
      <p:sp>
        <p:nvSpPr>
          <p:cNvPr id="3" name="Symbol zastępczy tekstu pionowego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17B01-0C30-B241-B19F-621BE4770608}" type="datetimeFigureOut">
              <a:rPr lang="pl-PL" smtClean="0"/>
              <a:t>1.10.2025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DDEFBB-CA7F-4380-AF49-7EC026DA26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6957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edyt. styl wz. tyt.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17B01-0C30-B241-B19F-621BE4770608}" type="datetimeFigureOut">
              <a:rPr lang="pl-PL" smtClean="0"/>
              <a:t>1.10.2025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B2623-FECC-458E-8887-8971830FA08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4047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l-PL"/>
              <a:t>Kliknij, aby edyt. styl wz. tyt.</a:t>
            </a:r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17B01-0C30-B241-B19F-621BE4770608}" type="datetimeFigureOut">
              <a:rPr lang="pl-PL" smtClean="0"/>
              <a:t>1.10.2025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EC418-961B-4A97-8A49-C7EB1AA505E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816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edyt. styl wz. tyt.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17B01-0C30-B241-B19F-621BE4770608}" type="datetimeFigureOut">
              <a:rPr lang="pl-PL" smtClean="0"/>
              <a:t>1.10.2025</a:t>
            </a:fld>
            <a:endParaRPr lang="pl-PL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CE437-C745-4797-8E12-AE887F9C67E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2692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l-PL"/>
              <a:t>Kliknij, aby edyt. styl wz. tyt.</a:t>
            </a:r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tekstu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Symbol zastępczy zawartości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7" name="Symbol zastępczy daty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17B01-0C30-B241-B19F-621BE4770608}" type="datetimeFigureOut">
              <a:rPr lang="pl-PL" smtClean="0"/>
              <a:t>1.10.2025</a:t>
            </a:fld>
            <a:endParaRPr lang="pl-PL"/>
          </a:p>
        </p:txBody>
      </p:sp>
      <p:sp>
        <p:nvSpPr>
          <p:cNvPr id="8" name="Symbol zastępczy stopki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ymbol zastępczy numeru slajd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ED58DE-157A-47FB-B6FE-2BF3DBE0897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1143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edyt. styl wz. tyt.</a:t>
            </a:r>
          </a:p>
        </p:txBody>
      </p:sp>
      <p:sp>
        <p:nvSpPr>
          <p:cNvPr id="3" name="Symbol zastępczy daty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17B01-0C30-B241-B19F-621BE4770608}" type="datetimeFigureOut">
              <a:rPr lang="pl-PL" smtClean="0"/>
              <a:t>1.10.2025</a:t>
            </a:fld>
            <a:endParaRPr lang="pl-PL"/>
          </a:p>
        </p:txBody>
      </p:sp>
      <p:sp>
        <p:nvSpPr>
          <p:cNvPr id="4" name="Symbol zastępczy stopki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53702-A4CE-4E37-AD1A-55778605B19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3130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daty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17B01-0C30-B241-B19F-621BE4770608}" type="datetimeFigureOut">
              <a:rPr lang="pl-PL" smtClean="0"/>
              <a:t>1.10.2025</a:t>
            </a:fld>
            <a:endParaRPr lang="pl-PL"/>
          </a:p>
        </p:txBody>
      </p:sp>
      <p:sp>
        <p:nvSpPr>
          <p:cNvPr id="3" name="Symbol zastępczy stopki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E45C1-B7A3-4D83-AEC0-13697CCD1D3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724548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l-PL"/>
              <a:t>Kliknij, aby edyt. styl wz. tyt.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17B01-0C30-B241-B19F-621BE4770608}" type="datetimeFigureOut">
              <a:rPr lang="pl-PL" smtClean="0"/>
              <a:t>1.10.2025</a:t>
            </a:fld>
            <a:endParaRPr lang="pl-PL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51C0-3663-4EFE-8A6A-10BE31BDC91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4853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l-PL"/>
              <a:t>Kliknij, aby edyt. styl wz. tyt.</a:t>
            </a:r>
          </a:p>
        </p:txBody>
      </p:sp>
      <p:sp>
        <p:nvSpPr>
          <p:cNvPr id="3" name="Symbol zastępczy obrazu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l-PL"/>
              <a:t>Przeciągnij obraz na symbol zastępczy lub kliknij ikonę, aby go dodać</a:t>
            </a:r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17B01-0C30-B241-B19F-621BE4770608}" type="datetimeFigureOut">
              <a:rPr lang="pl-PL" smtClean="0"/>
              <a:t>1.10.2025</a:t>
            </a:fld>
            <a:endParaRPr lang="pl-PL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BFEB7E-1F88-4AE7-AA89-93BE3C1A9C1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1195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ytułu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/>
              <a:t>Kliknij, aby edyt. styl wz. tyt.</a:t>
            </a:r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017B01-0C30-B241-B19F-621BE4770608}" type="datetimeFigureOut">
              <a:rPr lang="pl-PL" smtClean="0"/>
              <a:t>1.10.2025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1E45C1-B7A3-4D83-AEC0-13697CCD1D3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0979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1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0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5896" y="260648"/>
            <a:ext cx="4752274" cy="39889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79512" y="1628800"/>
            <a:ext cx="84249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3200" b="1" dirty="0">
                <a:solidFill>
                  <a:schemeClr val="bg1"/>
                </a:solidFill>
              </a:rPr>
              <a:t>PROGRAMOWANIE URZĄDZEŃ</a:t>
            </a:r>
          </a:p>
          <a:p>
            <a:pPr algn="ctr"/>
            <a:r>
              <a:rPr lang="pl-PL" sz="3200" b="1" dirty="0">
                <a:solidFill>
                  <a:schemeClr val="bg1"/>
                </a:solidFill>
              </a:rPr>
              <a:t>MOBILNYCH 2</a:t>
            </a:r>
          </a:p>
        </p:txBody>
      </p:sp>
      <p:sp>
        <p:nvSpPr>
          <p:cNvPr id="5" name="TextBox 1">
            <a:extLst>
              <a:ext uri="{FF2B5EF4-FFF2-40B4-BE49-F238E27FC236}">
                <a16:creationId xmlns:a16="http://schemas.microsoft.com/office/drawing/2014/main" id="{B3CC2FAF-D489-4F42-90E1-D634E6FA5CAF}"/>
              </a:ext>
            </a:extLst>
          </p:cNvPr>
          <p:cNvSpPr txBox="1"/>
          <p:nvPr/>
        </p:nvSpPr>
        <p:spPr>
          <a:xfrm>
            <a:off x="179512" y="3861048"/>
            <a:ext cx="8424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2400" dirty="0">
                <a:solidFill>
                  <a:schemeClr val="bg1"/>
                </a:solidFill>
              </a:rPr>
              <a:t>WYKŁAD 11</a:t>
            </a:r>
          </a:p>
        </p:txBody>
      </p:sp>
      <p:sp>
        <p:nvSpPr>
          <p:cNvPr id="6" name="TextBox 1">
            <a:extLst>
              <a:ext uri="{FF2B5EF4-FFF2-40B4-BE49-F238E27FC236}">
                <a16:creationId xmlns:a16="http://schemas.microsoft.com/office/drawing/2014/main" id="{A5201681-6767-4194-BF52-C2BE7C096DA3}"/>
              </a:ext>
            </a:extLst>
          </p:cNvPr>
          <p:cNvSpPr txBox="1"/>
          <p:nvPr/>
        </p:nvSpPr>
        <p:spPr>
          <a:xfrm>
            <a:off x="3131840" y="4437112"/>
            <a:ext cx="59046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800" dirty="0">
                <a:solidFill>
                  <a:schemeClr val="bg1"/>
                </a:solidFill>
              </a:rPr>
              <a:t>Wstrzykiwanie Zależności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1800" dirty="0" err="1">
                <a:solidFill>
                  <a:schemeClr val="bg1"/>
                </a:solidFill>
              </a:rPr>
              <a:t>Dagger</a:t>
            </a:r>
            <a:endParaRPr lang="pl-PL" sz="18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1800" dirty="0">
                <a:solidFill>
                  <a:schemeClr val="bg1"/>
                </a:solidFill>
              </a:rPr>
              <a:t>Hilt</a:t>
            </a:r>
          </a:p>
        </p:txBody>
      </p:sp>
    </p:spTree>
    <p:extLst>
      <p:ext uri="{BB962C8B-B14F-4D97-AF65-F5344CB8AC3E}">
        <p14:creationId xmlns:p14="http://schemas.microsoft.com/office/powerpoint/2010/main" val="30983482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 cstate="print"/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3F54B63-066B-2E6A-C5A3-DBA7314608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9BCC43B-41BB-A1BD-1C05-859FBD2E2C87}"/>
              </a:ext>
            </a:extLst>
          </p:cNvPr>
          <p:cNvSpPr/>
          <p:nvPr/>
        </p:nvSpPr>
        <p:spPr>
          <a:xfrm>
            <a:off x="1979712" y="188640"/>
            <a:ext cx="6696744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l-PL" sz="26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Dagger-Hilt</a:t>
            </a:r>
            <a:endParaRPr lang="pl-PL" sz="26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46D3096B-69D5-A098-6AE7-C7BD7E4763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1960" y="1642272"/>
            <a:ext cx="4280473" cy="720080"/>
          </a:xfrm>
          <a:prstGeom prst="rect">
            <a:avLst/>
          </a:prstGeom>
        </p:spPr>
      </p:pic>
      <p:pic>
        <p:nvPicPr>
          <p:cNvPr id="8" name="Obraz 7">
            <a:extLst>
              <a:ext uri="{FF2B5EF4-FFF2-40B4-BE49-F238E27FC236}">
                <a16:creationId xmlns:a16="http://schemas.microsoft.com/office/drawing/2014/main" id="{716663CC-F407-2455-57B5-6691190423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59832" y="3501008"/>
            <a:ext cx="5931229" cy="2664296"/>
          </a:xfrm>
          <a:prstGeom prst="rect">
            <a:avLst/>
          </a:prstGeom>
        </p:spPr>
      </p:pic>
      <p:cxnSp>
        <p:nvCxnSpPr>
          <p:cNvPr id="9" name="Łącznik prosty ze strzałką 8">
            <a:extLst>
              <a:ext uri="{FF2B5EF4-FFF2-40B4-BE49-F238E27FC236}">
                <a16:creationId xmlns:a16="http://schemas.microsoft.com/office/drawing/2014/main" id="{CDED6454-2E65-1DCD-3F8C-F20F1FD7758C}"/>
              </a:ext>
            </a:extLst>
          </p:cNvPr>
          <p:cNvCxnSpPr>
            <a:cxnSpLocks/>
          </p:cNvCxnSpPr>
          <p:nvPr/>
        </p:nvCxnSpPr>
        <p:spPr>
          <a:xfrm>
            <a:off x="3563888" y="1055929"/>
            <a:ext cx="1224136" cy="586341"/>
          </a:xfrm>
          <a:prstGeom prst="straightConnector1">
            <a:avLst/>
          </a:prstGeom>
          <a:ln w="63500" cap="rnd"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Prostokąt: zaokrąglone rogi 9">
            <a:extLst>
              <a:ext uri="{FF2B5EF4-FFF2-40B4-BE49-F238E27FC236}">
                <a16:creationId xmlns:a16="http://schemas.microsoft.com/office/drawing/2014/main" id="{FD71DB4A-BF14-1E10-81D4-F97ACB739348}"/>
              </a:ext>
            </a:extLst>
          </p:cNvPr>
          <p:cNvSpPr/>
          <p:nvPr/>
        </p:nvSpPr>
        <p:spPr>
          <a:xfrm>
            <a:off x="37219" y="939380"/>
            <a:ext cx="3526669" cy="1600437"/>
          </a:xfrm>
          <a:prstGeom prst="roundRect">
            <a:avLst>
              <a:gd name="adj" fmla="val 5695"/>
            </a:avLst>
          </a:prstGeom>
          <a:solidFill>
            <a:schemeClr val="bg1"/>
          </a:solidFill>
          <a:ln w="635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11" name="pole tekstowe 10">
            <a:extLst>
              <a:ext uri="{FF2B5EF4-FFF2-40B4-BE49-F238E27FC236}">
                <a16:creationId xmlns:a16="http://schemas.microsoft.com/office/drawing/2014/main" id="{3A1DB100-7755-2B64-C9A0-E447FBFC9950}"/>
              </a:ext>
            </a:extLst>
          </p:cNvPr>
          <p:cNvSpPr txBox="1"/>
          <p:nvPr/>
        </p:nvSpPr>
        <p:spPr>
          <a:xfrm>
            <a:off x="32757" y="939381"/>
            <a:ext cx="3456384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l-PL" sz="1400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Adnotacja z biblioteki </a:t>
            </a:r>
            <a:r>
              <a:rPr lang="pl-PL" sz="1400" dirty="0">
                <a:solidFill>
                  <a:schemeClr val="accent4">
                    <a:lumMod val="50000"/>
                  </a:schemeClr>
                </a:solidFill>
                <a:latin typeface="Verbatim"/>
                <a:cs typeface="Arial" panose="020B0604020202020204" pitchFamily="34" charset="0"/>
              </a:rPr>
              <a:t>Hilt</a:t>
            </a:r>
            <a:r>
              <a:rPr lang="pl-PL" sz="1400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która oznacza tę klasę jako </a:t>
            </a:r>
            <a:r>
              <a:rPr lang="pl-PL" sz="1400" b="1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główny kontener zależności </a:t>
            </a:r>
            <a:r>
              <a:rPr lang="pl-PL" sz="1400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dla aplikacji. Jej obecność uruchamia </a:t>
            </a:r>
            <a:r>
              <a:rPr lang="pl-PL" sz="1400" b="1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mechanizm generowania kodu </a:t>
            </a:r>
            <a:r>
              <a:rPr lang="pl-PL" sz="1400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przez </a:t>
            </a:r>
            <a:r>
              <a:rPr lang="pl-PL" sz="1400" dirty="0">
                <a:solidFill>
                  <a:schemeClr val="accent4">
                    <a:lumMod val="50000"/>
                  </a:schemeClr>
                </a:solidFill>
                <a:latin typeface="Verbatim"/>
                <a:cs typeface="Arial" panose="020B0604020202020204" pitchFamily="34" charset="0"/>
              </a:rPr>
              <a:t>Hilt</a:t>
            </a:r>
            <a:r>
              <a:rPr lang="pl-PL" sz="1400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który tworzy i zarządza </a:t>
            </a:r>
            <a:r>
              <a:rPr lang="pl-PL" sz="1400" b="1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grafem zależności </a:t>
            </a:r>
            <a:r>
              <a:rPr lang="pl-PL" sz="1400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dla całego cyklu życia aplikacji.</a:t>
            </a:r>
            <a:endParaRPr lang="pl-PL" sz="1400" i="1" dirty="0">
              <a:solidFill>
                <a:schemeClr val="accent4">
                  <a:lumMod val="50000"/>
                </a:schemeClr>
              </a:solidFill>
              <a:latin typeface="Verbatim"/>
              <a:cs typeface="Arial" panose="020B0604020202020204" pitchFamily="34" charset="0"/>
            </a:endParaRPr>
          </a:p>
        </p:txBody>
      </p:sp>
      <p:cxnSp>
        <p:nvCxnSpPr>
          <p:cNvPr id="15" name="Łącznik prosty ze strzałką 14">
            <a:extLst>
              <a:ext uri="{FF2B5EF4-FFF2-40B4-BE49-F238E27FC236}">
                <a16:creationId xmlns:a16="http://schemas.microsoft.com/office/drawing/2014/main" id="{E340E8F0-C448-29CE-5D2D-43AA5132A3B6}"/>
              </a:ext>
            </a:extLst>
          </p:cNvPr>
          <p:cNvCxnSpPr>
            <a:cxnSpLocks/>
          </p:cNvCxnSpPr>
          <p:nvPr/>
        </p:nvCxnSpPr>
        <p:spPr>
          <a:xfrm flipV="1">
            <a:off x="2055398" y="2229617"/>
            <a:ext cx="2300578" cy="1519329"/>
          </a:xfrm>
          <a:prstGeom prst="straightConnector1">
            <a:avLst/>
          </a:prstGeom>
          <a:ln w="63500" cap="rnd"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Prostokąt: zaokrąglone rogi 15">
            <a:extLst>
              <a:ext uri="{FF2B5EF4-FFF2-40B4-BE49-F238E27FC236}">
                <a16:creationId xmlns:a16="http://schemas.microsoft.com/office/drawing/2014/main" id="{238C3FCB-A580-5F8D-1631-5D8F6DE5C7E4}"/>
              </a:ext>
            </a:extLst>
          </p:cNvPr>
          <p:cNvSpPr/>
          <p:nvPr/>
        </p:nvSpPr>
        <p:spPr>
          <a:xfrm>
            <a:off x="0" y="3767204"/>
            <a:ext cx="3148273" cy="1008114"/>
          </a:xfrm>
          <a:prstGeom prst="roundRect">
            <a:avLst>
              <a:gd name="adj" fmla="val 5695"/>
            </a:avLst>
          </a:prstGeom>
          <a:solidFill>
            <a:schemeClr val="bg1"/>
          </a:solidFill>
          <a:ln w="635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17" name="pole tekstowe 16">
            <a:extLst>
              <a:ext uri="{FF2B5EF4-FFF2-40B4-BE49-F238E27FC236}">
                <a16:creationId xmlns:a16="http://schemas.microsoft.com/office/drawing/2014/main" id="{2BA0DE74-72CA-498B-8B37-316BE2BB04CB}"/>
              </a:ext>
            </a:extLst>
          </p:cNvPr>
          <p:cNvSpPr txBox="1"/>
          <p:nvPr/>
        </p:nvSpPr>
        <p:spPr>
          <a:xfrm>
            <a:off x="71806" y="3748948"/>
            <a:ext cx="307646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l-PL" sz="1400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Ten atrybut jest instrukcją, aby </a:t>
            </a:r>
            <a:r>
              <a:rPr lang="pl-PL" sz="1400" b="1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nie używać </a:t>
            </a:r>
            <a:r>
              <a:rPr lang="pl-PL" sz="1400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domyślnej klasy </a:t>
            </a:r>
            <a:r>
              <a:rPr lang="pl-PL" sz="1400" dirty="0">
                <a:solidFill>
                  <a:schemeClr val="accent4">
                    <a:lumMod val="50000"/>
                  </a:schemeClr>
                </a:solidFill>
                <a:latin typeface="Verbatim"/>
                <a:cs typeface="Arial" panose="020B0604020202020204" pitchFamily="34" charset="0"/>
              </a:rPr>
              <a:t>Application</a:t>
            </a:r>
            <a:r>
              <a:rPr lang="pl-PL" sz="1400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Jako </a:t>
            </a:r>
            <a:r>
              <a:rPr lang="pl-PL" sz="1400" b="1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punkt startowy </a:t>
            </a:r>
            <a:r>
              <a:rPr lang="pl-PL" sz="1400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powinna zostać użyta klasa </a:t>
            </a:r>
            <a:r>
              <a:rPr lang="pl-PL" sz="1400" dirty="0" err="1">
                <a:solidFill>
                  <a:schemeClr val="accent4">
                    <a:lumMod val="50000"/>
                  </a:schemeClr>
                </a:solidFill>
                <a:latin typeface="Verbatim"/>
                <a:cs typeface="Arial" panose="020B0604020202020204" pitchFamily="34" charset="0"/>
              </a:rPr>
              <a:t>NewsApplication</a:t>
            </a:r>
            <a:endParaRPr lang="pl-PL" sz="1400" i="1" dirty="0">
              <a:solidFill>
                <a:schemeClr val="accent4">
                  <a:lumMod val="50000"/>
                </a:schemeClr>
              </a:solidFill>
              <a:latin typeface="Verbatim"/>
              <a:cs typeface="Arial" panose="020B0604020202020204" pitchFamily="34" charset="0"/>
            </a:endParaRPr>
          </a:p>
        </p:txBody>
      </p:sp>
      <p:cxnSp>
        <p:nvCxnSpPr>
          <p:cNvPr id="21" name="Łącznik prosty ze strzałką 20">
            <a:extLst>
              <a:ext uri="{FF2B5EF4-FFF2-40B4-BE49-F238E27FC236}">
                <a16:creationId xmlns:a16="http://schemas.microsoft.com/office/drawing/2014/main" id="{73DA3967-1C4D-E766-86DB-64A195EAF062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3148273" y="4271261"/>
            <a:ext cx="1999791" cy="813923"/>
          </a:xfrm>
          <a:prstGeom prst="straightConnector1">
            <a:avLst/>
          </a:prstGeom>
          <a:ln w="63500" cap="rnd"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39782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 cstate="print"/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B9A2010-6837-F0FE-8992-FCFF3834F7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8992D8E-F31F-7937-0EF8-F7FD9910A72F}"/>
              </a:ext>
            </a:extLst>
          </p:cNvPr>
          <p:cNvSpPr/>
          <p:nvPr/>
        </p:nvSpPr>
        <p:spPr>
          <a:xfrm>
            <a:off x="1979712" y="188640"/>
            <a:ext cx="6696744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l-PL" sz="26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Dagger-Hilt</a:t>
            </a:r>
            <a:endParaRPr lang="pl-PL" sz="26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cxnSp>
        <p:nvCxnSpPr>
          <p:cNvPr id="9" name="Łącznik prosty ze strzałką 8">
            <a:extLst>
              <a:ext uri="{FF2B5EF4-FFF2-40B4-BE49-F238E27FC236}">
                <a16:creationId xmlns:a16="http://schemas.microsoft.com/office/drawing/2014/main" id="{913E28FA-72B3-B7CA-C2E9-04220E6005AC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3560171" y="2477566"/>
            <a:ext cx="1083837" cy="1079949"/>
          </a:xfrm>
          <a:prstGeom prst="straightConnector1">
            <a:avLst/>
          </a:prstGeom>
          <a:ln w="63500" cap="rnd"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Prostokąt: zaokrąglone rogi 9">
            <a:extLst>
              <a:ext uri="{FF2B5EF4-FFF2-40B4-BE49-F238E27FC236}">
                <a16:creationId xmlns:a16="http://schemas.microsoft.com/office/drawing/2014/main" id="{B63C962A-6459-CDC0-A6A1-A2499B53DE95}"/>
              </a:ext>
            </a:extLst>
          </p:cNvPr>
          <p:cNvSpPr/>
          <p:nvPr/>
        </p:nvSpPr>
        <p:spPr>
          <a:xfrm>
            <a:off x="33502" y="2060848"/>
            <a:ext cx="3526669" cy="833436"/>
          </a:xfrm>
          <a:prstGeom prst="roundRect">
            <a:avLst>
              <a:gd name="adj" fmla="val 5695"/>
            </a:avLst>
          </a:prstGeom>
          <a:solidFill>
            <a:schemeClr val="bg1"/>
          </a:solidFill>
          <a:ln w="635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11" name="pole tekstowe 10">
            <a:extLst>
              <a:ext uri="{FF2B5EF4-FFF2-40B4-BE49-F238E27FC236}">
                <a16:creationId xmlns:a16="http://schemas.microsoft.com/office/drawing/2014/main" id="{F3AAE4FF-F9DD-8206-0666-1767A9765A2D}"/>
              </a:ext>
            </a:extLst>
          </p:cNvPr>
          <p:cNvSpPr txBox="1"/>
          <p:nvPr/>
        </p:nvSpPr>
        <p:spPr>
          <a:xfrm>
            <a:off x="68644" y="2130995"/>
            <a:ext cx="345638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l-PL" sz="1400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Informuje procesor adnotacji, że </a:t>
            </a:r>
            <a:r>
              <a:rPr lang="pl-PL" sz="1400" dirty="0" err="1">
                <a:solidFill>
                  <a:schemeClr val="accent4">
                    <a:lumMod val="50000"/>
                  </a:schemeClr>
                </a:solidFill>
                <a:latin typeface="Verbatim"/>
                <a:cs typeface="Arial" panose="020B0604020202020204" pitchFamily="34" charset="0"/>
              </a:rPr>
              <a:t>MainActivity</a:t>
            </a:r>
            <a:r>
              <a:rPr lang="pl-PL" sz="1400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będzie potrzebować dostępu do </a:t>
            </a:r>
            <a:r>
              <a:rPr lang="pl-PL" sz="1400" b="1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grafu zależności</a:t>
            </a:r>
            <a:r>
              <a:rPr lang="pl-PL" sz="1400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pl-PL" sz="1400" i="1" dirty="0">
              <a:solidFill>
                <a:schemeClr val="accent4">
                  <a:lumMod val="50000"/>
                </a:schemeClr>
              </a:solidFill>
              <a:latin typeface="Verbatim"/>
              <a:cs typeface="Arial" panose="020B0604020202020204" pitchFamily="34" charset="0"/>
            </a:endParaRP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42287573-FC32-B33A-7E9D-00BABB0241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5956" y="3573016"/>
            <a:ext cx="4410107" cy="2505093"/>
          </a:xfrm>
          <a:prstGeom prst="rect">
            <a:avLst/>
          </a:prstGeom>
        </p:spPr>
      </p:pic>
      <p:sp>
        <p:nvSpPr>
          <p:cNvPr id="12" name="Prostokąt: zaokrąglone rogi 11">
            <a:extLst>
              <a:ext uri="{FF2B5EF4-FFF2-40B4-BE49-F238E27FC236}">
                <a16:creationId xmlns:a16="http://schemas.microsoft.com/office/drawing/2014/main" id="{F60A6536-3B80-D53E-5478-7C0F468480DD}"/>
              </a:ext>
            </a:extLst>
          </p:cNvPr>
          <p:cNvSpPr/>
          <p:nvPr/>
        </p:nvSpPr>
        <p:spPr>
          <a:xfrm>
            <a:off x="3888786" y="1108559"/>
            <a:ext cx="3526669" cy="833436"/>
          </a:xfrm>
          <a:prstGeom prst="roundRect">
            <a:avLst>
              <a:gd name="adj" fmla="val 5695"/>
            </a:avLst>
          </a:prstGeom>
          <a:solidFill>
            <a:schemeClr val="bg1"/>
          </a:solidFill>
          <a:ln w="635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13" name="pole tekstowe 12">
            <a:extLst>
              <a:ext uri="{FF2B5EF4-FFF2-40B4-BE49-F238E27FC236}">
                <a16:creationId xmlns:a16="http://schemas.microsoft.com/office/drawing/2014/main" id="{BD7EE33A-1813-161E-4A8E-8CFE5FF131EA}"/>
              </a:ext>
            </a:extLst>
          </p:cNvPr>
          <p:cNvSpPr txBox="1"/>
          <p:nvPr/>
        </p:nvSpPr>
        <p:spPr>
          <a:xfrm>
            <a:off x="3923928" y="1178706"/>
            <a:ext cx="345638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l-PL" sz="1400" dirty="0">
                <a:solidFill>
                  <a:schemeClr val="accent4">
                    <a:lumMod val="50000"/>
                  </a:schemeClr>
                </a:solidFill>
                <a:latin typeface="Verbatim"/>
                <a:cs typeface="Arial" panose="020B0604020202020204" pitchFamily="34" charset="0"/>
              </a:rPr>
              <a:t>Hilt</a:t>
            </a:r>
            <a:r>
              <a:rPr lang="pl-PL" sz="1400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generuje w tle odpowiedni komponent zależności powiązany z </a:t>
            </a:r>
            <a:r>
              <a:rPr lang="pl-PL" sz="1400" b="1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cyklem życia</a:t>
            </a:r>
            <a:r>
              <a:rPr lang="pl-PL" sz="1400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l-PL" sz="1400" dirty="0">
                <a:solidFill>
                  <a:schemeClr val="accent4">
                    <a:lumMod val="50000"/>
                  </a:schemeClr>
                </a:solidFill>
                <a:latin typeface="Verbatim"/>
                <a:cs typeface="Arial" panose="020B0604020202020204" pitchFamily="34" charset="0"/>
              </a:rPr>
              <a:t>Activity</a:t>
            </a:r>
            <a:endParaRPr lang="pl-PL" sz="1400" i="1" dirty="0">
              <a:solidFill>
                <a:schemeClr val="accent4">
                  <a:lumMod val="50000"/>
                </a:schemeClr>
              </a:solidFill>
              <a:latin typeface="Verbatim"/>
              <a:cs typeface="Arial" panose="020B0604020202020204" pitchFamily="34" charset="0"/>
            </a:endParaRPr>
          </a:p>
        </p:txBody>
      </p:sp>
      <p:cxnSp>
        <p:nvCxnSpPr>
          <p:cNvPr id="14" name="Łącznik prosty ze strzałką 13">
            <a:extLst>
              <a:ext uri="{FF2B5EF4-FFF2-40B4-BE49-F238E27FC236}">
                <a16:creationId xmlns:a16="http://schemas.microsoft.com/office/drawing/2014/main" id="{9430416A-BABD-F6CF-DBA8-191858162CD7}"/>
              </a:ext>
            </a:extLst>
          </p:cNvPr>
          <p:cNvCxnSpPr>
            <a:cxnSpLocks/>
            <a:stCxn id="12" idx="2"/>
          </p:cNvCxnSpPr>
          <p:nvPr/>
        </p:nvCxnSpPr>
        <p:spPr>
          <a:xfrm flipH="1">
            <a:off x="5323506" y="1941995"/>
            <a:ext cx="328615" cy="1615520"/>
          </a:xfrm>
          <a:prstGeom prst="straightConnector1">
            <a:avLst/>
          </a:prstGeom>
          <a:ln w="63500" cap="rnd"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Łącznik prosty ze strzałką 19">
            <a:extLst>
              <a:ext uri="{FF2B5EF4-FFF2-40B4-BE49-F238E27FC236}">
                <a16:creationId xmlns:a16="http://schemas.microsoft.com/office/drawing/2014/main" id="{9533EF2B-CDB1-357F-C69B-74B5F83C93F1}"/>
              </a:ext>
            </a:extLst>
          </p:cNvPr>
          <p:cNvCxnSpPr>
            <a:cxnSpLocks/>
            <a:stCxn id="24" idx="3"/>
          </p:cNvCxnSpPr>
          <p:nvPr/>
        </p:nvCxnSpPr>
        <p:spPr>
          <a:xfrm flipV="1">
            <a:off x="4067944" y="4093086"/>
            <a:ext cx="504056" cy="439014"/>
          </a:xfrm>
          <a:prstGeom prst="straightConnector1">
            <a:avLst/>
          </a:prstGeom>
          <a:ln w="63500" cap="rnd"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Prostokąt: zaokrąglone rogi 23">
            <a:extLst>
              <a:ext uri="{FF2B5EF4-FFF2-40B4-BE49-F238E27FC236}">
                <a16:creationId xmlns:a16="http://schemas.microsoft.com/office/drawing/2014/main" id="{4DC8C312-3C5B-3540-59EC-099CE0C1E821}"/>
              </a:ext>
            </a:extLst>
          </p:cNvPr>
          <p:cNvSpPr/>
          <p:nvPr/>
        </p:nvSpPr>
        <p:spPr>
          <a:xfrm>
            <a:off x="161893" y="3992125"/>
            <a:ext cx="3906051" cy="1079949"/>
          </a:xfrm>
          <a:prstGeom prst="roundRect">
            <a:avLst>
              <a:gd name="adj" fmla="val 5695"/>
            </a:avLst>
          </a:prstGeom>
          <a:solidFill>
            <a:schemeClr val="bg1"/>
          </a:solidFill>
          <a:ln w="635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22" name="pole tekstowe 21">
            <a:extLst>
              <a:ext uri="{FF2B5EF4-FFF2-40B4-BE49-F238E27FC236}">
                <a16:creationId xmlns:a16="http://schemas.microsoft.com/office/drawing/2014/main" id="{58BA6205-2A6F-8948-22B4-1EEF7F553875}"/>
              </a:ext>
            </a:extLst>
          </p:cNvPr>
          <p:cNvSpPr txBox="1"/>
          <p:nvPr/>
        </p:nvSpPr>
        <p:spPr>
          <a:xfrm>
            <a:off x="142509" y="4032546"/>
            <a:ext cx="390605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l-PL" sz="1400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Gdy system </a:t>
            </a:r>
            <a:r>
              <a:rPr lang="pl-PL" sz="1400" dirty="0">
                <a:solidFill>
                  <a:schemeClr val="accent4">
                    <a:lumMod val="50000"/>
                  </a:schemeClr>
                </a:solidFill>
                <a:latin typeface="Verbatim"/>
                <a:cs typeface="Arial" panose="020B0604020202020204" pitchFamily="34" charset="0"/>
              </a:rPr>
              <a:t>Android</a:t>
            </a:r>
            <a:r>
              <a:rPr lang="pl-PL" sz="1400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tworzy instancję </a:t>
            </a:r>
            <a:r>
              <a:rPr lang="pl-PL" sz="1400" dirty="0" err="1">
                <a:solidFill>
                  <a:schemeClr val="accent4">
                    <a:lumMod val="50000"/>
                  </a:schemeClr>
                </a:solidFill>
                <a:latin typeface="Verbatim"/>
                <a:cs typeface="Arial" panose="020B0604020202020204" pitchFamily="34" charset="0"/>
              </a:rPr>
              <a:t>MainActivity</a:t>
            </a:r>
            <a:r>
              <a:rPr lang="pl-PL" sz="1400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pl-PL" sz="1400" dirty="0">
                <a:solidFill>
                  <a:schemeClr val="accent4">
                    <a:lumMod val="50000"/>
                  </a:schemeClr>
                </a:solidFill>
                <a:latin typeface="Verbatim"/>
                <a:cs typeface="Arial" panose="020B0604020202020204" pitchFamily="34" charset="0"/>
              </a:rPr>
              <a:t>Hilt</a:t>
            </a:r>
            <a:r>
              <a:rPr lang="pl-PL" sz="1400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integruje się z jej cyklem życia i </a:t>
            </a:r>
            <a:r>
              <a:rPr lang="pl-PL" sz="1400" b="1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wstrzykuje</a:t>
            </a:r>
            <a:r>
              <a:rPr lang="pl-PL" sz="1400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 klasy </a:t>
            </a:r>
            <a:r>
              <a:rPr lang="pl-PL" sz="1400" b="1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wszystkie pola</a:t>
            </a:r>
            <a:r>
              <a:rPr lang="pl-PL" sz="1400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które są oznaczone adnotacją </a:t>
            </a:r>
            <a:r>
              <a:rPr lang="pl-PL" sz="1400" b="1" dirty="0">
                <a:solidFill>
                  <a:schemeClr val="accent4">
                    <a:lumMod val="50000"/>
                  </a:schemeClr>
                </a:solidFill>
                <a:latin typeface="Verbatim"/>
                <a:cs typeface="Arial" panose="020B0604020202020204" pitchFamily="34" charset="0"/>
              </a:rPr>
              <a:t>@Inject</a:t>
            </a:r>
            <a:r>
              <a:rPr lang="pl-PL" sz="1400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pl-PL" sz="1400" i="1" dirty="0">
              <a:solidFill>
                <a:schemeClr val="accent4">
                  <a:lumMod val="50000"/>
                </a:schemeClr>
              </a:solidFill>
              <a:latin typeface="Verbatim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90821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 cstate="print"/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0926D8E-07A3-B89C-DBF1-9660769B07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BCABB22-134A-B8A1-0933-DF5B4E012960}"/>
              </a:ext>
            </a:extLst>
          </p:cNvPr>
          <p:cNvSpPr/>
          <p:nvPr/>
        </p:nvSpPr>
        <p:spPr>
          <a:xfrm>
            <a:off x="1979711" y="188640"/>
            <a:ext cx="7149379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l-PL" sz="26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Dagger-Hilt</a:t>
            </a:r>
            <a:r>
              <a:rPr lang="pl-PL" sz="2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– budowanie grafu zależności</a:t>
            </a:r>
          </a:p>
        </p:txBody>
      </p:sp>
      <p:sp>
        <p:nvSpPr>
          <p:cNvPr id="3" name="pole tekstowe 2">
            <a:extLst>
              <a:ext uri="{FF2B5EF4-FFF2-40B4-BE49-F238E27FC236}">
                <a16:creationId xmlns:a16="http://schemas.microsoft.com/office/drawing/2014/main" id="{8A90F6D2-CCB3-3FE9-EB7F-C06F2A322ECE}"/>
              </a:ext>
            </a:extLst>
          </p:cNvPr>
          <p:cNvSpPr txBox="1"/>
          <p:nvPr/>
        </p:nvSpPr>
        <p:spPr>
          <a:xfrm>
            <a:off x="1028699" y="836712"/>
            <a:ext cx="810039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spcAft>
                <a:spcPts val="600"/>
              </a:spcAft>
              <a:buFont typeface="+mj-lt"/>
              <a:buAutoNum type="arabicPeriod"/>
            </a:pPr>
            <a:r>
              <a:rPr lang="pl-PL" sz="1400" b="1" dirty="0">
                <a:latin typeface="Verbatim"/>
              </a:rPr>
              <a:t>@Inject constructor </a:t>
            </a:r>
            <a:r>
              <a:rPr lang="pl-PL" sz="1400" dirty="0"/>
              <a:t>- </a:t>
            </a:r>
            <a:r>
              <a:rPr lang="pl-PL" sz="1400" b="1" dirty="0"/>
              <a:t>Instrukcja Tworzenia - </a:t>
            </a:r>
            <a:r>
              <a:rPr lang="pl-PL" sz="1400" dirty="0"/>
              <a:t>To podstawowy sposób, w jaki </a:t>
            </a:r>
            <a:r>
              <a:rPr lang="pl-PL" sz="1400" i="1" dirty="0"/>
              <a:t>uczymy</a:t>
            </a:r>
            <a:r>
              <a:rPr lang="pl-PL" sz="1400" dirty="0"/>
              <a:t> </a:t>
            </a:r>
            <a:r>
              <a:rPr lang="pl-PL" sz="1400" dirty="0">
                <a:latin typeface="Verbatim"/>
              </a:rPr>
              <a:t>Hilt</a:t>
            </a:r>
            <a:r>
              <a:rPr lang="pl-PL" sz="1400" dirty="0"/>
              <a:t> tworzyć nasze własne klasy. 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BBCE8844-06E5-42F8-9C75-0D0BDB1789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1640" y="1643812"/>
            <a:ext cx="6629448" cy="523879"/>
          </a:xfrm>
          <a:prstGeom prst="rect">
            <a:avLst/>
          </a:prstGeom>
        </p:spPr>
      </p:pic>
      <p:sp>
        <p:nvSpPr>
          <p:cNvPr id="7" name="pole tekstowe 6">
            <a:extLst>
              <a:ext uri="{FF2B5EF4-FFF2-40B4-BE49-F238E27FC236}">
                <a16:creationId xmlns:a16="http://schemas.microsoft.com/office/drawing/2014/main" id="{CAD83272-5D4E-FBB9-CF6C-C935B5D31646}"/>
              </a:ext>
            </a:extLst>
          </p:cNvPr>
          <p:cNvSpPr txBox="1"/>
          <p:nvPr/>
        </p:nvSpPr>
        <p:spPr>
          <a:xfrm>
            <a:off x="1201941" y="3892076"/>
            <a:ext cx="81003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spcAft>
                <a:spcPts val="600"/>
              </a:spcAft>
              <a:buFont typeface="+mj-lt"/>
              <a:buAutoNum type="arabicPeriod" startAt="2"/>
            </a:pPr>
            <a:r>
              <a:rPr lang="en-US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Moduły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 Hilt </a:t>
            </a:r>
            <a:r>
              <a:rPr lang="en-US" sz="1400" b="1" dirty="0">
                <a:latin typeface="Verbatim"/>
              </a:rPr>
              <a:t>(@Module, @Provides)</a:t>
            </a:r>
            <a:endParaRPr lang="pl-PL" sz="1400" dirty="0"/>
          </a:p>
        </p:txBody>
      </p:sp>
      <p:pic>
        <p:nvPicPr>
          <p:cNvPr id="15" name="Obraz 14">
            <a:extLst>
              <a:ext uri="{FF2B5EF4-FFF2-40B4-BE49-F238E27FC236}">
                <a16:creationId xmlns:a16="http://schemas.microsoft.com/office/drawing/2014/main" id="{5EF1AD7D-2A21-63BE-4585-649DDE6EC4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1640" y="2451571"/>
            <a:ext cx="6553248" cy="514354"/>
          </a:xfrm>
          <a:prstGeom prst="rect">
            <a:avLst/>
          </a:prstGeom>
        </p:spPr>
      </p:pic>
      <p:sp>
        <p:nvSpPr>
          <p:cNvPr id="16" name="pole tekstowe 15">
            <a:extLst>
              <a:ext uri="{FF2B5EF4-FFF2-40B4-BE49-F238E27FC236}">
                <a16:creationId xmlns:a16="http://schemas.microsoft.com/office/drawing/2014/main" id="{98D2B6F7-2E7C-1FF5-71BF-35A671DBE8ED}"/>
              </a:ext>
            </a:extLst>
          </p:cNvPr>
          <p:cNvSpPr txBox="1"/>
          <p:nvPr/>
        </p:nvSpPr>
        <p:spPr>
          <a:xfrm>
            <a:off x="1118455" y="3075273"/>
            <a:ext cx="792088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</a:pPr>
            <a:r>
              <a:rPr lang="pl-PL" sz="1400" dirty="0">
                <a:latin typeface="Verbatim"/>
              </a:rPr>
              <a:t>@HiltViewModel - </a:t>
            </a:r>
            <a:r>
              <a:rPr lang="pl-PL" sz="1400" dirty="0">
                <a:latin typeface="Arial" panose="020B0604020202020204" pitchFamily="34" charset="0"/>
                <a:cs typeface="Arial" panose="020B0604020202020204" pitchFamily="34" charset="0"/>
              </a:rPr>
              <a:t>Specjalna adnotacja dla </a:t>
            </a:r>
            <a:r>
              <a:rPr lang="pl-PL" sz="1400" dirty="0" err="1">
                <a:latin typeface="Verbatim"/>
                <a:cs typeface="Arial" panose="020B0604020202020204" pitchFamily="34" charset="0"/>
              </a:rPr>
              <a:t>ViewModeli</a:t>
            </a:r>
            <a:r>
              <a:rPr lang="pl-PL" sz="1400" dirty="0">
                <a:latin typeface="Arial" panose="020B0604020202020204" pitchFamily="34" charset="0"/>
                <a:cs typeface="Arial" panose="020B0604020202020204" pitchFamily="34" charset="0"/>
              </a:rPr>
              <a:t>, która pozwala na wstrzykiwanie do nich zależności.</a:t>
            </a:r>
          </a:p>
        </p:txBody>
      </p:sp>
      <p:sp>
        <p:nvSpPr>
          <p:cNvPr id="17" name="pole tekstowe 16">
            <a:extLst>
              <a:ext uri="{FF2B5EF4-FFF2-40B4-BE49-F238E27FC236}">
                <a16:creationId xmlns:a16="http://schemas.microsoft.com/office/drawing/2014/main" id="{0C76D5C6-0390-0C65-328D-8C9E7D0664FC}"/>
              </a:ext>
            </a:extLst>
          </p:cNvPr>
          <p:cNvSpPr txBox="1"/>
          <p:nvPr/>
        </p:nvSpPr>
        <p:spPr>
          <a:xfrm>
            <a:off x="1043608" y="4370869"/>
            <a:ext cx="810039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</a:pPr>
            <a:r>
              <a:rPr lang="pl-PL" sz="1400" dirty="0">
                <a:latin typeface="Verbatim"/>
              </a:rPr>
              <a:t>Wykorzystywany gdy nie mamy dostępu do implementacji klasy którą chcemy wstrzyknąć (np. </a:t>
            </a:r>
            <a:r>
              <a:rPr lang="pl-PL" sz="1400" dirty="0" err="1">
                <a:latin typeface="Verbatim"/>
              </a:rPr>
              <a:t>Retrofit</a:t>
            </a:r>
            <a:r>
              <a:rPr lang="pl-PL" sz="1400" dirty="0">
                <a:latin typeface="Verbatim"/>
              </a:rPr>
              <a:t>, </a:t>
            </a:r>
            <a:r>
              <a:rPr lang="pl-PL" sz="1400" dirty="0" err="1">
                <a:latin typeface="Verbatim"/>
              </a:rPr>
              <a:t>Room</a:t>
            </a:r>
            <a:r>
              <a:rPr lang="pl-PL" sz="1400" dirty="0">
                <a:latin typeface="Verbatim"/>
              </a:rPr>
              <a:t>).</a:t>
            </a:r>
            <a:endParaRPr lang="pl-PL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pole tekstowe 17">
            <a:extLst>
              <a:ext uri="{FF2B5EF4-FFF2-40B4-BE49-F238E27FC236}">
                <a16:creationId xmlns:a16="http://schemas.microsoft.com/office/drawing/2014/main" id="{386269C4-FD6F-26A6-1D13-3A35D1CB8FF1}"/>
              </a:ext>
            </a:extLst>
          </p:cNvPr>
          <p:cNvSpPr txBox="1"/>
          <p:nvPr/>
        </p:nvSpPr>
        <p:spPr>
          <a:xfrm>
            <a:off x="1112549" y="5224795"/>
            <a:ext cx="81003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</a:pPr>
            <a:r>
              <a:rPr lang="pl-PL" sz="1400" dirty="0">
                <a:latin typeface="Verbatim"/>
              </a:rPr>
              <a:t>Moduł to </a:t>
            </a:r>
            <a:r>
              <a:rPr lang="pl-PL" sz="1400" b="1" i="1" dirty="0">
                <a:latin typeface="Verbatim"/>
              </a:rPr>
              <a:t>klasa-instrukcja</a:t>
            </a:r>
            <a:r>
              <a:rPr lang="pl-PL" sz="1400" dirty="0">
                <a:latin typeface="Verbatim"/>
              </a:rPr>
              <a:t>, która zawiera </a:t>
            </a:r>
            <a:r>
              <a:rPr lang="pl-PL" sz="1400" i="1" dirty="0">
                <a:latin typeface="Verbatim"/>
              </a:rPr>
              <a:t>przepisy</a:t>
            </a:r>
            <a:r>
              <a:rPr lang="pl-PL" sz="1400" dirty="0">
                <a:latin typeface="Verbatim"/>
              </a:rPr>
              <a:t> na tworzenie takich obiektów.</a:t>
            </a:r>
            <a:endParaRPr lang="pl-PL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74171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 cstate="print"/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E77ACF9-5A80-DA67-716E-BF4A99F35F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320EA35-ABE1-F837-5227-B3E9F17CF086}"/>
              </a:ext>
            </a:extLst>
          </p:cNvPr>
          <p:cNvSpPr/>
          <p:nvPr/>
        </p:nvSpPr>
        <p:spPr>
          <a:xfrm>
            <a:off x="1979711" y="188640"/>
            <a:ext cx="7149379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l-PL" sz="26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Dagger-Hilt</a:t>
            </a:r>
            <a:r>
              <a:rPr lang="pl-PL" sz="2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– moduły</a:t>
            </a:r>
          </a:p>
        </p:txBody>
      </p:sp>
      <p:sp>
        <p:nvSpPr>
          <p:cNvPr id="3" name="pole tekstowe 2">
            <a:extLst>
              <a:ext uri="{FF2B5EF4-FFF2-40B4-BE49-F238E27FC236}">
                <a16:creationId xmlns:a16="http://schemas.microsoft.com/office/drawing/2014/main" id="{67F2199E-24F5-0915-69CA-2E94DB8827F2}"/>
              </a:ext>
            </a:extLst>
          </p:cNvPr>
          <p:cNvSpPr txBox="1"/>
          <p:nvPr/>
        </p:nvSpPr>
        <p:spPr>
          <a:xfrm>
            <a:off x="1028699" y="836712"/>
            <a:ext cx="810039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</a:pPr>
            <a:r>
              <a:rPr lang="pl-PL" sz="1400" b="1" dirty="0">
                <a:latin typeface="Verbatim"/>
              </a:rPr>
              <a:t>@Module: </a:t>
            </a:r>
            <a:r>
              <a:rPr lang="pl-PL" sz="1400" dirty="0">
                <a:latin typeface="Arial" panose="020B0604020202020204" pitchFamily="34" charset="0"/>
                <a:cs typeface="Arial" panose="020B0604020202020204" pitchFamily="34" charset="0"/>
              </a:rPr>
              <a:t>Oznacza klasę jako moduł </a:t>
            </a:r>
            <a:r>
              <a:rPr lang="pl-PL" sz="1400" dirty="0">
                <a:latin typeface="Verbatim"/>
              </a:rPr>
              <a:t>Hilt</a:t>
            </a:r>
            <a:r>
              <a:rPr lang="pl-PL" sz="1400" b="1" dirty="0">
                <a:latin typeface="Verbatim"/>
              </a:rPr>
              <a:t>.</a:t>
            </a:r>
          </a:p>
          <a:p>
            <a:pPr algn="just">
              <a:spcAft>
                <a:spcPts val="600"/>
              </a:spcAft>
            </a:pPr>
            <a:r>
              <a:rPr lang="pl-PL" sz="1400" b="1" dirty="0">
                <a:latin typeface="Verbatim"/>
              </a:rPr>
              <a:t>@InstallIn(...): </a:t>
            </a:r>
            <a:r>
              <a:rPr lang="pl-PL" sz="1400" b="1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pl-PL" sz="1400" dirty="0">
                <a:latin typeface="Arial" panose="020B0604020202020204" pitchFamily="34" charset="0"/>
                <a:cs typeface="Arial" panose="020B0604020202020204" pitchFamily="34" charset="0"/>
              </a:rPr>
              <a:t>eklaruje do których komponentów (cyklu życia) opisana klasa/obiekt powinna zostać dodana podczas generacji obiektów przez </a:t>
            </a:r>
            <a:r>
              <a:rPr lang="pl-PL" sz="1400" dirty="0">
                <a:latin typeface="Verbatim"/>
                <a:cs typeface="Arial" panose="020B0604020202020204" pitchFamily="34" charset="0"/>
              </a:rPr>
              <a:t>Hilt</a:t>
            </a:r>
            <a:r>
              <a:rPr lang="pl-PL" sz="1400" dirty="0">
                <a:latin typeface="Arial" panose="020B0604020202020204" pitchFamily="34" charset="0"/>
                <a:cs typeface="Arial" panose="020B0604020202020204" pitchFamily="34" charset="0"/>
              </a:rPr>
              <a:t> (np. </a:t>
            </a:r>
            <a:r>
              <a:rPr lang="pl-PL" sz="1400" dirty="0" err="1">
                <a:latin typeface="Verbatim"/>
                <a:cs typeface="Arial" panose="020B0604020202020204" pitchFamily="34" charset="0"/>
              </a:rPr>
              <a:t>SingletonComponent</a:t>
            </a:r>
            <a:r>
              <a:rPr lang="pl-PL" sz="1400" dirty="0">
                <a:latin typeface="Arial" panose="020B0604020202020204" pitchFamily="34" charset="0"/>
                <a:cs typeface="Arial" panose="020B0604020202020204" pitchFamily="34" charset="0"/>
              </a:rPr>
              <a:t> dla obiektów na poziomie całej aplikacji).</a:t>
            </a:r>
          </a:p>
          <a:p>
            <a:pPr algn="just">
              <a:spcAft>
                <a:spcPts val="600"/>
              </a:spcAft>
            </a:pPr>
            <a:r>
              <a:rPr lang="pl-PL" sz="1400" b="1" dirty="0">
                <a:latin typeface="Verbatim"/>
              </a:rPr>
              <a:t>@Provides: </a:t>
            </a:r>
            <a:r>
              <a:rPr lang="pl-PL" sz="1400" dirty="0">
                <a:latin typeface="Arial" panose="020B0604020202020204" pitchFamily="34" charset="0"/>
                <a:cs typeface="Arial" panose="020B0604020202020204" pitchFamily="34" charset="0"/>
              </a:rPr>
              <a:t>Oznacza funkcję jako </a:t>
            </a:r>
            <a:r>
              <a:rPr lang="pl-PL" sz="1400" i="1" dirty="0">
                <a:latin typeface="Arial" panose="020B0604020202020204" pitchFamily="34" charset="0"/>
                <a:cs typeface="Arial" panose="020B0604020202020204" pitchFamily="34" charset="0"/>
              </a:rPr>
              <a:t>przepis</a:t>
            </a:r>
            <a:r>
              <a:rPr lang="pl-PL" sz="1400" dirty="0">
                <a:latin typeface="Arial" panose="020B0604020202020204" pitchFamily="34" charset="0"/>
                <a:cs typeface="Arial" panose="020B0604020202020204" pitchFamily="34" charset="0"/>
              </a:rPr>
              <a:t> na stworzenie obiektu</a:t>
            </a:r>
            <a:r>
              <a:rPr lang="pl-PL" sz="1400" dirty="0">
                <a:latin typeface="Verbatim"/>
              </a:rPr>
              <a:t>.</a:t>
            </a:r>
            <a:endParaRPr lang="pl-PL" sz="1400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492D79BD-9D8F-FB53-74A2-3451F13B45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5656" y="2315780"/>
            <a:ext cx="5772192" cy="3895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2962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 cstate="print"/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F1F03D8-06AE-CB2E-E53C-378E9ADE41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BA15A0F-577F-0AEB-15DF-54E7A4110F63}"/>
              </a:ext>
            </a:extLst>
          </p:cNvPr>
          <p:cNvSpPr/>
          <p:nvPr/>
        </p:nvSpPr>
        <p:spPr>
          <a:xfrm>
            <a:off x="1979711" y="188640"/>
            <a:ext cx="7149379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l-PL" sz="26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Dagger-Hilt</a:t>
            </a:r>
            <a:r>
              <a:rPr lang="pl-PL" sz="2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– moduły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91D45B71-F7CB-1DBB-C11E-FFF3E05876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2974" y="980728"/>
            <a:ext cx="7973604" cy="5570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5633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 cstate="print"/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C80F282-CE68-780D-D0EB-CB844EC4BD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FABA165-E7D7-5F21-E491-82C8E6EC8B9E}"/>
              </a:ext>
            </a:extLst>
          </p:cNvPr>
          <p:cNvSpPr/>
          <p:nvPr/>
        </p:nvSpPr>
        <p:spPr>
          <a:xfrm>
            <a:off x="1979711" y="188640"/>
            <a:ext cx="7149379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l-PL" sz="26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Dagger-Hilt</a:t>
            </a:r>
            <a:endParaRPr lang="pl-PL" sz="26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CE2FA146-096A-4651-5783-DEC388DD28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5572" y="3110307"/>
            <a:ext cx="6611450" cy="2808312"/>
          </a:xfrm>
          <a:prstGeom prst="rect">
            <a:avLst/>
          </a:prstGeom>
        </p:spPr>
      </p:pic>
      <p:cxnSp>
        <p:nvCxnSpPr>
          <p:cNvPr id="6" name="Łącznik prosty ze strzałką 5">
            <a:extLst>
              <a:ext uri="{FF2B5EF4-FFF2-40B4-BE49-F238E27FC236}">
                <a16:creationId xmlns:a16="http://schemas.microsoft.com/office/drawing/2014/main" id="{96FC7352-3413-9CD0-5FCC-54E8D82D4212}"/>
              </a:ext>
            </a:extLst>
          </p:cNvPr>
          <p:cNvCxnSpPr>
            <a:cxnSpLocks/>
          </p:cNvCxnSpPr>
          <p:nvPr/>
        </p:nvCxnSpPr>
        <p:spPr>
          <a:xfrm>
            <a:off x="2699792" y="2539817"/>
            <a:ext cx="969369" cy="1526450"/>
          </a:xfrm>
          <a:prstGeom prst="straightConnector1">
            <a:avLst/>
          </a:prstGeom>
          <a:ln w="63500" cap="rnd"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Prostokąt: zaokrąglone rogi 6">
            <a:extLst>
              <a:ext uri="{FF2B5EF4-FFF2-40B4-BE49-F238E27FC236}">
                <a16:creationId xmlns:a16="http://schemas.microsoft.com/office/drawing/2014/main" id="{0AAA2913-71F9-2B8C-C930-E5C75227775E}"/>
              </a:ext>
            </a:extLst>
          </p:cNvPr>
          <p:cNvSpPr/>
          <p:nvPr/>
        </p:nvSpPr>
        <p:spPr>
          <a:xfrm>
            <a:off x="37219" y="939380"/>
            <a:ext cx="8855261" cy="1600437"/>
          </a:xfrm>
          <a:prstGeom prst="roundRect">
            <a:avLst>
              <a:gd name="adj" fmla="val 5695"/>
            </a:avLst>
          </a:prstGeom>
          <a:solidFill>
            <a:schemeClr val="bg1"/>
          </a:solidFill>
          <a:ln w="635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8" name="pole tekstowe 7">
            <a:extLst>
              <a:ext uri="{FF2B5EF4-FFF2-40B4-BE49-F238E27FC236}">
                <a16:creationId xmlns:a16="http://schemas.microsoft.com/office/drawing/2014/main" id="{E540088B-5747-780B-C720-5858AE66F7DB}"/>
              </a:ext>
            </a:extLst>
          </p:cNvPr>
          <p:cNvSpPr txBox="1"/>
          <p:nvPr/>
        </p:nvSpPr>
        <p:spPr>
          <a:xfrm>
            <a:off x="32756" y="939381"/>
            <a:ext cx="8787716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l-PL" sz="1400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Wzorzec </a:t>
            </a:r>
            <a:r>
              <a:rPr lang="pl-PL" sz="1400" b="1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DTO – Data Transfer Object</a:t>
            </a:r>
            <a:r>
              <a:rPr lang="pl-PL" sz="1400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 </a:t>
            </a:r>
          </a:p>
          <a:p>
            <a:pPr algn="just"/>
            <a:r>
              <a:rPr lang="pl-PL" sz="1400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Jest to klasa, której </a:t>
            </a:r>
            <a:r>
              <a:rPr lang="pl-PL" sz="1400" b="1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jedynym zadaniem </a:t>
            </a:r>
            <a:r>
              <a:rPr lang="pl-PL" sz="1400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jest </a:t>
            </a:r>
            <a:r>
              <a:rPr lang="pl-PL" sz="1400" b="1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transportowanie danych </a:t>
            </a:r>
            <a:r>
              <a:rPr lang="pl-PL" sz="1400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pomiędzy </a:t>
            </a:r>
            <a:r>
              <a:rPr lang="pl-PL" sz="1400" b="1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różnymi warstwami </a:t>
            </a:r>
            <a:r>
              <a:rPr lang="pl-PL" sz="1400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lub systemami. </a:t>
            </a:r>
          </a:p>
          <a:p>
            <a:pPr algn="just"/>
            <a:r>
              <a:rPr lang="pl-PL" sz="1400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DTO stanowi warstwę pośrednią. </a:t>
            </a:r>
            <a:r>
              <a:rPr lang="pl-PL" sz="1400" dirty="0" err="1">
                <a:solidFill>
                  <a:schemeClr val="accent4">
                    <a:lumMod val="50000"/>
                  </a:schemeClr>
                </a:solidFill>
                <a:latin typeface="Verbatim"/>
                <a:cs typeface="Arial" panose="020B0604020202020204" pitchFamily="34" charset="0"/>
              </a:rPr>
              <a:t>Repository</a:t>
            </a:r>
            <a:r>
              <a:rPr lang="pl-PL" sz="1400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odbiera dane w formacie </a:t>
            </a:r>
            <a:r>
              <a:rPr lang="pl-PL" sz="1400" dirty="0" err="1">
                <a:solidFill>
                  <a:schemeClr val="accent4">
                    <a:lumMod val="50000"/>
                  </a:schemeClr>
                </a:solidFill>
                <a:latin typeface="Verbatim"/>
                <a:cs typeface="Arial" panose="020B0604020202020204" pitchFamily="34" charset="0"/>
              </a:rPr>
              <a:t>ArticleDto</a:t>
            </a:r>
            <a:r>
              <a:rPr lang="pl-PL" sz="1400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a następnie mapuje je na wewnętrzny model aplikacji (</a:t>
            </a:r>
            <a:r>
              <a:rPr lang="pl-PL" sz="1400" dirty="0" err="1">
                <a:solidFill>
                  <a:schemeClr val="accent4">
                    <a:lumMod val="50000"/>
                  </a:schemeClr>
                </a:solidFill>
                <a:latin typeface="Verbatim"/>
                <a:cs typeface="Arial" panose="020B0604020202020204" pitchFamily="34" charset="0"/>
              </a:rPr>
              <a:t>ArticleEntity</a:t>
            </a:r>
            <a:r>
              <a:rPr lang="pl-PL" sz="1400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), który jest używany w bazie danych i </a:t>
            </a:r>
            <a:r>
              <a:rPr lang="pl-PL" sz="1400" dirty="0" err="1">
                <a:solidFill>
                  <a:schemeClr val="accent4">
                    <a:lumMod val="50000"/>
                  </a:schemeClr>
                </a:solidFill>
                <a:latin typeface="Verbatim"/>
                <a:cs typeface="Arial" panose="020B0604020202020204" pitchFamily="34" charset="0"/>
              </a:rPr>
              <a:t>ViewModelu</a:t>
            </a:r>
            <a:r>
              <a:rPr lang="pl-PL" sz="1400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algn="just"/>
            <a:endParaRPr lang="pl-PL" sz="1400" i="1" dirty="0">
              <a:solidFill>
                <a:schemeClr val="accent4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pl-PL" sz="1400" i="1" dirty="0">
                <a:solidFill>
                  <a:schemeClr val="accent4">
                    <a:lumMod val="50000"/>
                  </a:schemeClr>
                </a:solidFill>
                <a:latin typeface="Verbatim"/>
                <a:cs typeface="Arial" panose="020B0604020202020204" pitchFamily="34" charset="0"/>
              </a:rPr>
              <a:t>API (JSON) ➔ </a:t>
            </a:r>
            <a:r>
              <a:rPr lang="pl-PL" sz="1400" i="1" dirty="0" err="1">
                <a:solidFill>
                  <a:schemeClr val="accent4">
                    <a:lumMod val="50000"/>
                  </a:schemeClr>
                </a:solidFill>
                <a:latin typeface="Verbatim"/>
                <a:cs typeface="Arial" panose="020B0604020202020204" pitchFamily="34" charset="0"/>
              </a:rPr>
              <a:t>Retrofit</a:t>
            </a:r>
            <a:r>
              <a:rPr lang="pl-PL" sz="1400" i="1" dirty="0">
                <a:solidFill>
                  <a:schemeClr val="accent4">
                    <a:lumMod val="50000"/>
                  </a:schemeClr>
                </a:solidFill>
                <a:latin typeface="Verbatim"/>
                <a:cs typeface="Arial" panose="020B0604020202020204" pitchFamily="34" charset="0"/>
              </a:rPr>
              <a:t> ➔ </a:t>
            </a:r>
            <a:r>
              <a:rPr lang="pl-PL" sz="1400" b="1" i="1" dirty="0" err="1">
                <a:solidFill>
                  <a:schemeClr val="accent4">
                    <a:lumMod val="50000"/>
                  </a:schemeClr>
                </a:solidFill>
                <a:latin typeface="Verbatim"/>
                <a:cs typeface="Arial" panose="020B0604020202020204" pitchFamily="34" charset="0"/>
              </a:rPr>
              <a:t>ArticleDto</a:t>
            </a:r>
            <a:r>
              <a:rPr lang="pl-PL" sz="1400" i="1" dirty="0">
                <a:solidFill>
                  <a:schemeClr val="accent4">
                    <a:lumMod val="50000"/>
                  </a:schemeClr>
                </a:solidFill>
                <a:latin typeface="Verbatim"/>
                <a:cs typeface="Arial" panose="020B0604020202020204" pitchFamily="34" charset="0"/>
              </a:rPr>
              <a:t> ➔ (mapowanie w Repozytorium) ➔ </a:t>
            </a:r>
            <a:r>
              <a:rPr lang="pl-PL" sz="1400" b="1" i="1" dirty="0" err="1">
                <a:solidFill>
                  <a:schemeClr val="accent4">
                    <a:lumMod val="50000"/>
                  </a:schemeClr>
                </a:solidFill>
                <a:latin typeface="Verbatim"/>
                <a:cs typeface="Arial" panose="020B0604020202020204" pitchFamily="34" charset="0"/>
              </a:rPr>
              <a:t>ArticleEntity</a:t>
            </a:r>
            <a:r>
              <a:rPr lang="pl-PL" sz="1400" i="1" dirty="0">
                <a:solidFill>
                  <a:schemeClr val="accent4">
                    <a:lumMod val="50000"/>
                  </a:schemeClr>
                </a:solidFill>
                <a:latin typeface="Verbatim"/>
                <a:cs typeface="Arial" panose="020B0604020202020204" pitchFamily="34" charset="0"/>
              </a:rPr>
              <a:t> ➔ </a:t>
            </a:r>
            <a:r>
              <a:rPr lang="pl-PL" sz="1400" i="1" dirty="0" err="1">
                <a:solidFill>
                  <a:schemeClr val="accent4">
                    <a:lumMod val="50000"/>
                  </a:schemeClr>
                </a:solidFill>
                <a:latin typeface="Verbatim"/>
                <a:cs typeface="Arial" panose="020B0604020202020204" pitchFamily="34" charset="0"/>
              </a:rPr>
              <a:t>ViewModel</a:t>
            </a:r>
            <a:r>
              <a:rPr lang="pl-PL" sz="1400" i="1" dirty="0">
                <a:solidFill>
                  <a:schemeClr val="accent4">
                    <a:lumMod val="50000"/>
                  </a:schemeClr>
                </a:solidFill>
                <a:latin typeface="Verbatim"/>
                <a:cs typeface="Arial" panose="020B0604020202020204" pitchFamily="34" charset="0"/>
              </a:rPr>
              <a:t> i UI</a:t>
            </a:r>
          </a:p>
        </p:txBody>
      </p:sp>
    </p:spTree>
    <p:extLst>
      <p:ext uri="{BB962C8B-B14F-4D97-AF65-F5344CB8AC3E}">
        <p14:creationId xmlns:p14="http://schemas.microsoft.com/office/powerpoint/2010/main" val="15850975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 cstate="print"/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0D1FA5F-2C60-CA92-F274-DFE286E223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02CF63C-8F45-86BC-2557-B1B6F87233E1}"/>
              </a:ext>
            </a:extLst>
          </p:cNvPr>
          <p:cNvSpPr/>
          <p:nvPr/>
        </p:nvSpPr>
        <p:spPr>
          <a:xfrm>
            <a:off x="1979711" y="188640"/>
            <a:ext cx="7149379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l-PL" sz="26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Dagger-Hilt</a:t>
            </a:r>
            <a:endParaRPr lang="pl-PL" sz="26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7" name="Prostokąt: zaokrąglone rogi 6">
            <a:extLst>
              <a:ext uri="{FF2B5EF4-FFF2-40B4-BE49-F238E27FC236}">
                <a16:creationId xmlns:a16="http://schemas.microsoft.com/office/drawing/2014/main" id="{98013278-3C3A-CFB3-2432-84E802FEBD30}"/>
              </a:ext>
            </a:extLst>
          </p:cNvPr>
          <p:cNvSpPr/>
          <p:nvPr/>
        </p:nvSpPr>
        <p:spPr>
          <a:xfrm>
            <a:off x="683568" y="939380"/>
            <a:ext cx="2304256" cy="523221"/>
          </a:xfrm>
          <a:prstGeom prst="roundRect">
            <a:avLst>
              <a:gd name="adj" fmla="val 5695"/>
            </a:avLst>
          </a:prstGeom>
          <a:solidFill>
            <a:schemeClr val="bg1"/>
          </a:solidFill>
          <a:ln w="635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8" name="pole tekstowe 7">
            <a:extLst>
              <a:ext uri="{FF2B5EF4-FFF2-40B4-BE49-F238E27FC236}">
                <a16:creationId xmlns:a16="http://schemas.microsoft.com/office/drawing/2014/main" id="{C6A0CD4D-60DF-FDA2-6F50-C49903B32FF5}"/>
              </a:ext>
            </a:extLst>
          </p:cNvPr>
          <p:cNvSpPr txBox="1"/>
          <p:nvPr/>
        </p:nvSpPr>
        <p:spPr>
          <a:xfrm>
            <a:off x="683568" y="939381"/>
            <a:ext cx="22322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l-PL" sz="1400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Adnotacja oznacza obiekt </a:t>
            </a:r>
            <a:r>
              <a:rPr lang="pl-PL" sz="1400" dirty="0" err="1">
                <a:solidFill>
                  <a:schemeClr val="accent4">
                    <a:lumMod val="50000"/>
                  </a:schemeClr>
                </a:solidFill>
                <a:latin typeface="Verbatim"/>
                <a:cs typeface="Arial" panose="020B0604020202020204" pitchFamily="34" charset="0"/>
              </a:rPr>
              <a:t>AppModule</a:t>
            </a:r>
            <a:r>
              <a:rPr lang="pl-PL" sz="1400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jako moduł</a:t>
            </a:r>
            <a:endParaRPr lang="pl-PL" sz="1400" i="1" dirty="0">
              <a:solidFill>
                <a:schemeClr val="accent4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Obraz 13">
            <a:extLst>
              <a:ext uri="{FF2B5EF4-FFF2-40B4-BE49-F238E27FC236}">
                <a16:creationId xmlns:a16="http://schemas.microsoft.com/office/drawing/2014/main" id="{85C5FF4C-6D12-2EAB-BB29-0522B34491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3888" y="1556792"/>
            <a:ext cx="5743617" cy="4467258"/>
          </a:xfrm>
          <a:prstGeom prst="rect">
            <a:avLst/>
          </a:prstGeom>
        </p:spPr>
      </p:pic>
      <p:cxnSp>
        <p:nvCxnSpPr>
          <p:cNvPr id="6" name="Łącznik prosty ze strzałką 5">
            <a:extLst>
              <a:ext uri="{FF2B5EF4-FFF2-40B4-BE49-F238E27FC236}">
                <a16:creationId xmlns:a16="http://schemas.microsoft.com/office/drawing/2014/main" id="{DE2D4C44-C4AB-9D33-9067-776B0C1A7732}"/>
              </a:ext>
            </a:extLst>
          </p:cNvPr>
          <p:cNvCxnSpPr>
            <a:cxnSpLocks/>
          </p:cNvCxnSpPr>
          <p:nvPr/>
        </p:nvCxnSpPr>
        <p:spPr>
          <a:xfrm>
            <a:off x="2987824" y="1200990"/>
            <a:ext cx="864096" cy="787850"/>
          </a:xfrm>
          <a:prstGeom prst="straightConnector1">
            <a:avLst/>
          </a:prstGeom>
          <a:ln w="63500" cap="rnd"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5148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 cstate="print"/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A05378D-1683-06A8-C445-C5950172F7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179232D-C050-7AB4-E8C6-6625497E0FA7}"/>
              </a:ext>
            </a:extLst>
          </p:cNvPr>
          <p:cNvSpPr/>
          <p:nvPr/>
        </p:nvSpPr>
        <p:spPr>
          <a:xfrm>
            <a:off x="1979711" y="188640"/>
            <a:ext cx="7149379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l-PL" sz="26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Dagger-Hilt</a:t>
            </a:r>
            <a:endParaRPr lang="pl-PL" sz="26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7" name="Prostokąt: zaokrąglone rogi 6">
            <a:extLst>
              <a:ext uri="{FF2B5EF4-FFF2-40B4-BE49-F238E27FC236}">
                <a16:creationId xmlns:a16="http://schemas.microsoft.com/office/drawing/2014/main" id="{4982C125-D30E-6751-DCFD-79AAD098D797}"/>
              </a:ext>
            </a:extLst>
          </p:cNvPr>
          <p:cNvSpPr/>
          <p:nvPr/>
        </p:nvSpPr>
        <p:spPr>
          <a:xfrm>
            <a:off x="683568" y="939380"/>
            <a:ext cx="2304256" cy="523221"/>
          </a:xfrm>
          <a:prstGeom prst="roundRect">
            <a:avLst>
              <a:gd name="adj" fmla="val 5695"/>
            </a:avLst>
          </a:prstGeom>
          <a:solidFill>
            <a:schemeClr val="bg1"/>
          </a:solidFill>
          <a:ln w="635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8" name="pole tekstowe 7">
            <a:extLst>
              <a:ext uri="{FF2B5EF4-FFF2-40B4-BE49-F238E27FC236}">
                <a16:creationId xmlns:a16="http://schemas.microsoft.com/office/drawing/2014/main" id="{6411B747-BBA7-D0AB-A134-11C5661ECFAA}"/>
              </a:ext>
            </a:extLst>
          </p:cNvPr>
          <p:cNvSpPr txBox="1"/>
          <p:nvPr/>
        </p:nvSpPr>
        <p:spPr>
          <a:xfrm>
            <a:off x="683568" y="939381"/>
            <a:ext cx="22322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l-PL" sz="1400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Adnotacja oznacza obiekt </a:t>
            </a:r>
            <a:r>
              <a:rPr lang="pl-PL" sz="1400" dirty="0" err="1">
                <a:solidFill>
                  <a:schemeClr val="accent4">
                    <a:lumMod val="50000"/>
                  </a:schemeClr>
                </a:solidFill>
                <a:latin typeface="Verbatim"/>
                <a:cs typeface="Arial" panose="020B0604020202020204" pitchFamily="34" charset="0"/>
              </a:rPr>
              <a:t>AppModule</a:t>
            </a:r>
            <a:r>
              <a:rPr lang="pl-PL" sz="1400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jako moduł</a:t>
            </a:r>
            <a:endParaRPr lang="pl-PL" sz="1400" i="1" dirty="0">
              <a:solidFill>
                <a:schemeClr val="accent4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Obraz 13">
            <a:extLst>
              <a:ext uri="{FF2B5EF4-FFF2-40B4-BE49-F238E27FC236}">
                <a16:creationId xmlns:a16="http://schemas.microsoft.com/office/drawing/2014/main" id="{8BB402ED-476B-1128-D1F4-93126286B1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3888" y="1556792"/>
            <a:ext cx="5743617" cy="4467258"/>
          </a:xfrm>
          <a:prstGeom prst="rect">
            <a:avLst/>
          </a:prstGeom>
        </p:spPr>
      </p:pic>
      <p:cxnSp>
        <p:nvCxnSpPr>
          <p:cNvPr id="6" name="Łącznik prosty ze strzałką 5">
            <a:extLst>
              <a:ext uri="{FF2B5EF4-FFF2-40B4-BE49-F238E27FC236}">
                <a16:creationId xmlns:a16="http://schemas.microsoft.com/office/drawing/2014/main" id="{35C44AE6-33ED-2635-52FC-020D2DCD9969}"/>
              </a:ext>
            </a:extLst>
          </p:cNvPr>
          <p:cNvCxnSpPr>
            <a:cxnSpLocks/>
          </p:cNvCxnSpPr>
          <p:nvPr/>
        </p:nvCxnSpPr>
        <p:spPr>
          <a:xfrm>
            <a:off x="2987824" y="1200990"/>
            <a:ext cx="864096" cy="787850"/>
          </a:xfrm>
          <a:prstGeom prst="straightConnector1">
            <a:avLst/>
          </a:prstGeom>
          <a:ln w="63500" cap="rnd"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Prostokąt: zaokrąglone rogi 15">
            <a:extLst>
              <a:ext uri="{FF2B5EF4-FFF2-40B4-BE49-F238E27FC236}">
                <a16:creationId xmlns:a16="http://schemas.microsoft.com/office/drawing/2014/main" id="{E72AC77A-C74C-38A2-7D10-0D6BB670B69C}"/>
              </a:ext>
            </a:extLst>
          </p:cNvPr>
          <p:cNvSpPr/>
          <p:nvPr/>
        </p:nvSpPr>
        <p:spPr>
          <a:xfrm>
            <a:off x="107504" y="1685516"/>
            <a:ext cx="3168352" cy="801380"/>
          </a:xfrm>
          <a:prstGeom prst="roundRect">
            <a:avLst>
              <a:gd name="adj" fmla="val 5695"/>
            </a:avLst>
          </a:prstGeom>
          <a:solidFill>
            <a:schemeClr val="bg1"/>
          </a:solidFill>
          <a:ln w="635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17" name="pole tekstowe 16">
            <a:extLst>
              <a:ext uri="{FF2B5EF4-FFF2-40B4-BE49-F238E27FC236}">
                <a16:creationId xmlns:a16="http://schemas.microsoft.com/office/drawing/2014/main" id="{90FD27FA-83FC-6072-4FAE-E1C54545F22C}"/>
              </a:ext>
            </a:extLst>
          </p:cNvPr>
          <p:cNvSpPr txBox="1"/>
          <p:nvPr/>
        </p:nvSpPr>
        <p:spPr>
          <a:xfrm>
            <a:off x="107504" y="1707367"/>
            <a:ext cx="316835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l-PL" sz="1400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Wszystkie obiekty z tego modułu mają być dostępne w </a:t>
            </a:r>
            <a:r>
              <a:rPr lang="pl-PL" sz="1400" b="1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globalnym zakresie aplikacji</a:t>
            </a:r>
            <a:endParaRPr lang="pl-PL" sz="1400" b="1" i="1" dirty="0">
              <a:solidFill>
                <a:schemeClr val="accent4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8" name="Łącznik prosty ze strzałką 17">
            <a:extLst>
              <a:ext uri="{FF2B5EF4-FFF2-40B4-BE49-F238E27FC236}">
                <a16:creationId xmlns:a16="http://schemas.microsoft.com/office/drawing/2014/main" id="{8952E690-EC50-B1CB-BEBA-18EA9042B37D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3275856" y="2076699"/>
            <a:ext cx="432048" cy="173751"/>
          </a:xfrm>
          <a:prstGeom prst="straightConnector1">
            <a:avLst/>
          </a:prstGeom>
          <a:ln w="63500" cap="rnd"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11784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 cstate="print"/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E45E442-A8D6-D61B-D0A9-23ADCB73E6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449F7A0-6561-9D0D-E572-9EFF72D080CB}"/>
              </a:ext>
            </a:extLst>
          </p:cNvPr>
          <p:cNvSpPr/>
          <p:nvPr/>
        </p:nvSpPr>
        <p:spPr>
          <a:xfrm>
            <a:off x="1979711" y="188640"/>
            <a:ext cx="7149379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l-PL" sz="26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Dagger-Hilt</a:t>
            </a:r>
            <a:endParaRPr lang="pl-PL" sz="26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7" name="Prostokąt: zaokrąglone rogi 6">
            <a:extLst>
              <a:ext uri="{FF2B5EF4-FFF2-40B4-BE49-F238E27FC236}">
                <a16:creationId xmlns:a16="http://schemas.microsoft.com/office/drawing/2014/main" id="{ED6432FD-021C-5B82-9212-3B68AA4F99A1}"/>
              </a:ext>
            </a:extLst>
          </p:cNvPr>
          <p:cNvSpPr/>
          <p:nvPr/>
        </p:nvSpPr>
        <p:spPr>
          <a:xfrm>
            <a:off x="683568" y="939380"/>
            <a:ext cx="2304256" cy="523221"/>
          </a:xfrm>
          <a:prstGeom prst="roundRect">
            <a:avLst>
              <a:gd name="adj" fmla="val 5695"/>
            </a:avLst>
          </a:prstGeom>
          <a:solidFill>
            <a:schemeClr val="bg1"/>
          </a:solidFill>
          <a:ln w="635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8" name="pole tekstowe 7">
            <a:extLst>
              <a:ext uri="{FF2B5EF4-FFF2-40B4-BE49-F238E27FC236}">
                <a16:creationId xmlns:a16="http://schemas.microsoft.com/office/drawing/2014/main" id="{7E98EB32-0985-9D35-65C5-78D52F72E2A1}"/>
              </a:ext>
            </a:extLst>
          </p:cNvPr>
          <p:cNvSpPr txBox="1"/>
          <p:nvPr/>
        </p:nvSpPr>
        <p:spPr>
          <a:xfrm>
            <a:off x="683568" y="939381"/>
            <a:ext cx="22322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l-PL" sz="1400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Adnotacja oznacza obiekt </a:t>
            </a:r>
            <a:r>
              <a:rPr lang="pl-PL" sz="1400" dirty="0" err="1">
                <a:solidFill>
                  <a:schemeClr val="accent4">
                    <a:lumMod val="50000"/>
                  </a:schemeClr>
                </a:solidFill>
                <a:latin typeface="Verbatim"/>
                <a:cs typeface="Arial" panose="020B0604020202020204" pitchFamily="34" charset="0"/>
              </a:rPr>
              <a:t>AppModule</a:t>
            </a:r>
            <a:r>
              <a:rPr lang="pl-PL" sz="1400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jako moduł</a:t>
            </a:r>
            <a:endParaRPr lang="pl-PL" sz="1400" i="1" dirty="0">
              <a:solidFill>
                <a:schemeClr val="accent4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Obraz 13">
            <a:extLst>
              <a:ext uri="{FF2B5EF4-FFF2-40B4-BE49-F238E27FC236}">
                <a16:creationId xmlns:a16="http://schemas.microsoft.com/office/drawing/2014/main" id="{69B7805F-E089-53DC-BA63-280DCEEEE9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3888" y="1556792"/>
            <a:ext cx="5743617" cy="4467258"/>
          </a:xfrm>
          <a:prstGeom prst="rect">
            <a:avLst/>
          </a:prstGeom>
        </p:spPr>
      </p:pic>
      <p:cxnSp>
        <p:nvCxnSpPr>
          <p:cNvPr id="6" name="Łącznik prosty ze strzałką 5">
            <a:extLst>
              <a:ext uri="{FF2B5EF4-FFF2-40B4-BE49-F238E27FC236}">
                <a16:creationId xmlns:a16="http://schemas.microsoft.com/office/drawing/2014/main" id="{A6D46231-0F87-EAAB-BBE0-FA727CF3842C}"/>
              </a:ext>
            </a:extLst>
          </p:cNvPr>
          <p:cNvCxnSpPr>
            <a:cxnSpLocks/>
          </p:cNvCxnSpPr>
          <p:nvPr/>
        </p:nvCxnSpPr>
        <p:spPr>
          <a:xfrm>
            <a:off x="2987824" y="1200990"/>
            <a:ext cx="864096" cy="787850"/>
          </a:xfrm>
          <a:prstGeom prst="straightConnector1">
            <a:avLst/>
          </a:prstGeom>
          <a:ln w="63500" cap="rnd"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Prostokąt: zaokrąglone rogi 15">
            <a:extLst>
              <a:ext uri="{FF2B5EF4-FFF2-40B4-BE49-F238E27FC236}">
                <a16:creationId xmlns:a16="http://schemas.microsoft.com/office/drawing/2014/main" id="{6A4D9AD4-59AF-4228-25DF-3FEC3F53A721}"/>
              </a:ext>
            </a:extLst>
          </p:cNvPr>
          <p:cNvSpPr/>
          <p:nvPr/>
        </p:nvSpPr>
        <p:spPr>
          <a:xfrm>
            <a:off x="107504" y="1685516"/>
            <a:ext cx="3168352" cy="801380"/>
          </a:xfrm>
          <a:prstGeom prst="roundRect">
            <a:avLst>
              <a:gd name="adj" fmla="val 5695"/>
            </a:avLst>
          </a:prstGeom>
          <a:solidFill>
            <a:schemeClr val="bg1"/>
          </a:solidFill>
          <a:ln w="635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17" name="pole tekstowe 16">
            <a:extLst>
              <a:ext uri="{FF2B5EF4-FFF2-40B4-BE49-F238E27FC236}">
                <a16:creationId xmlns:a16="http://schemas.microsoft.com/office/drawing/2014/main" id="{37278FBA-21EC-2F68-A1D2-1AA3570D5578}"/>
              </a:ext>
            </a:extLst>
          </p:cNvPr>
          <p:cNvSpPr txBox="1"/>
          <p:nvPr/>
        </p:nvSpPr>
        <p:spPr>
          <a:xfrm>
            <a:off x="107504" y="1707367"/>
            <a:ext cx="316835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l-PL" sz="1400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Wszystkie obiekty z tego modułu mają być dostępne w </a:t>
            </a:r>
            <a:r>
              <a:rPr lang="pl-PL" sz="1400" b="1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globalnym zakresie aplikacji</a:t>
            </a:r>
            <a:endParaRPr lang="pl-PL" sz="1400" b="1" i="1" dirty="0">
              <a:solidFill>
                <a:schemeClr val="accent4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8" name="Łącznik prosty ze strzałką 17">
            <a:extLst>
              <a:ext uri="{FF2B5EF4-FFF2-40B4-BE49-F238E27FC236}">
                <a16:creationId xmlns:a16="http://schemas.microsoft.com/office/drawing/2014/main" id="{580477ED-0150-384D-819C-487659776002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3275856" y="2076699"/>
            <a:ext cx="432048" cy="173751"/>
          </a:xfrm>
          <a:prstGeom prst="straightConnector1">
            <a:avLst/>
          </a:prstGeom>
          <a:ln w="63500" cap="rnd"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Prostokąt: zaokrąglone rogi 26">
            <a:extLst>
              <a:ext uri="{FF2B5EF4-FFF2-40B4-BE49-F238E27FC236}">
                <a16:creationId xmlns:a16="http://schemas.microsoft.com/office/drawing/2014/main" id="{E5D12322-42EB-137B-31EC-FA9D81DE1AF7}"/>
              </a:ext>
            </a:extLst>
          </p:cNvPr>
          <p:cNvSpPr/>
          <p:nvPr/>
        </p:nvSpPr>
        <p:spPr>
          <a:xfrm>
            <a:off x="367487" y="2719089"/>
            <a:ext cx="2846805" cy="543083"/>
          </a:xfrm>
          <a:prstGeom prst="roundRect">
            <a:avLst>
              <a:gd name="adj" fmla="val 5695"/>
            </a:avLst>
          </a:prstGeom>
          <a:solidFill>
            <a:schemeClr val="bg1"/>
          </a:solidFill>
          <a:ln w="635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28" name="pole tekstowe 27">
            <a:extLst>
              <a:ext uri="{FF2B5EF4-FFF2-40B4-BE49-F238E27FC236}">
                <a16:creationId xmlns:a16="http://schemas.microsoft.com/office/drawing/2014/main" id="{DEDCF54B-52D3-B95F-60DF-388C5E77AE09}"/>
              </a:ext>
            </a:extLst>
          </p:cNvPr>
          <p:cNvSpPr txBox="1"/>
          <p:nvPr/>
        </p:nvSpPr>
        <p:spPr>
          <a:xfrm>
            <a:off x="367488" y="2725455"/>
            <a:ext cx="28313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l-PL" sz="1400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Informuje </a:t>
            </a:r>
            <a:r>
              <a:rPr lang="pl-PL" sz="1400" dirty="0">
                <a:solidFill>
                  <a:schemeClr val="accent4">
                    <a:lumMod val="50000"/>
                  </a:schemeClr>
                </a:solidFill>
                <a:latin typeface="Verbatim"/>
                <a:cs typeface="Arial" panose="020B0604020202020204" pitchFamily="34" charset="0"/>
              </a:rPr>
              <a:t>Hilt</a:t>
            </a:r>
            <a:r>
              <a:rPr lang="pl-PL" sz="1400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że ta funkcja jest instrukcją tworzenia obiektu</a:t>
            </a:r>
            <a:endParaRPr lang="pl-PL" sz="1400" b="1" i="1" dirty="0">
              <a:solidFill>
                <a:schemeClr val="accent4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9" name="Łącznik prosty ze strzałką 28">
            <a:extLst>
              <a:ext uri="{FF2B5EF4-FFF2-40B4-BE49-F238E27FC236}">
                <a16:creationId xmlns:a16="http://schemas.microsoft.com/office/drawing/2014/main" id="{697C0D60-BC66-C416-FBB2-37D35EA001A7}"/>
              </a:ext>
            </a:extLst>
          </p:cNvPr>
          <p:cNvCxnSpPr>
            <a:cxnSpLocks/>
            <a:stCxn id="28" idx="3"/>
          </p:cNvCxnSpPr>
          <p:nvPr/>
        </p:nvCxnSpPr>
        <p:spPr>
          <a:xfrm>
            <a:off x="3198858" y="2987065"/>
            <a:ext cx="725070" cy="107722"/>
          </a:xfrm>
          <a:prstGeom prst="straightConnector1">
            <a:avLst/>
          </a:prstGeom>
          <a:ln w="63500" cap="rnd"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21855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 cstate="print"/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A06B090-08D1-D604-3D7F-C6FB9AEFAB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2F01B67-D54A-A18A-CADD-2D48F1390B2C}"/>
              </a:ext>
            </a:extLst>
          </p:cNvPr>
          <p:cNvSpPr/>
          <p:nvPr/>
        </p:nvSpPr>
        <p:spPr>
          <a:xfrm>
            <a:off x="1979711" y="188640"/>
            <a:ext cx="7149379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l-PL" sz="26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Dagger-Hilt</a:t>
            </a:r>
            <a:endParaRPr lang="pl-PL" sz="26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7" name="Prostokąt: zaokrąglone rogi 6">
            <a:extLst>
              <a:ext uri="{FF2B5EF4-FFF2-40B4-BE49-F238E27FC236}">
                <a16:creationId xmlns:a16="http://schemas.microsoft.com/office/drawing/2014/main" id="{AD9597D3-7A77-D8A8-E2C5-E9A01AB74EE2}"/>
              </a:ext>
            </a:extLst>
          </p:cNvPr>
          <p:cNvSpPr/>
          <p:nvPr/>
        </p:nvSpPr>
        <p:spPr>
          <a:xfrm>
            <a:off x="683568" y="939380"/>
            <a:ext cx="2304256" cy="523221"/>
          </a:xfrm>
          <a:prstGeom prst="roundRect">
            <a:avLst>
              <a:gd name="adj" fmla="val 5695"/>
            </a:avLst>
          </a:prstGeom>
          <a:solidFill>
            <a:schemeClr val="bg1"/>
          </a:solidFill>
          <a:ln w="635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8" name="pole tekstowe 7">
            <a:extLst>
              <a:ext uri="{FF2B5EF4-FFF2-40B4-BE49-F238E27FC236}">
                <a16:creationId xmlns:a16="http://schemas.microsoft.com/office/drawing/2014/main" id="{6A190E1E-33DD-8A87-1885-317C5B21E006}"/>
              </a:ext>
            </a:extLst>
          </p:cNvPr>
          <p:cNvSpPr txBox="1"/>
          <p:nvPr/>
        </p:nvSpPr>
        <p:spPr>
          <a:xfrm>
            <a:off x="683568" y="939381"/>
            <a:ext cx="22322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l-PL" sz="1400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Adnotacja oznacza obiekt </a:t>
            </a:r>
            <a:r>
              <a:rPr lang="pl-PL" sz="1400" dirty="0" err="1">
                <a:solidFill>
                  <a:schemeClr val="accent4">
                    <a:lumMod val="50000"/>
                  </a:schemeClr>
                </a:solidFill>
                <a:latin typeface="Verbatim"/>
                <a:cs typeface="Arial" panose="020B0604020202020204" pitchFamily="34" charset="0"/>
              </a:rPr>
              <a:t>AppModule</a:t>
            </a:r>
            <a:r>
              <a:rPr lang="pl-PL" sz="1400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jako moduł</a:t>
            </a:r>
            <a:endParaRPr lang="pl-PL" sz="1400" i="1" dirty="0">
              <a:solidFill>
                <a:schemeClr val="accent4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Obraz 13">
            <a:extLst>
              <a:ext uri="{FF2B5EF4-FFF2-40B4-BE49-F238E27FC236}">
                <a16:creationId xmlns:a16="http://schemas.microsoft.com/office/drawing/2014/main" id="{17DC7AA2-CB3F-4F25-CBF3-CBFAA97358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3888" y="1556792"/>
            <a:ext cx="5743617" cy="4467258"/>
          </a:xfrm>
          <a:prstGeom prst="rect">
            <a:avLst/>
          </a:prstGeom>
        </p:spPr>
      </p:pic>
      <p:cxnSp>
        <p:nvCxnSpPr>
          <p:cNvPr id="6" name="Łącznik prosty ze strzałką 5">
            <a:extLst>
              <a:ext uri="{FF2B5EF4-FFF2-40B4-BE49-F238E27FC236}">
                <a16:creationId xmlns:a16="http://schemas.microsoft.com/office/drawing/2014/main" id="{C63F4029-814F-2063-DEFC-62DD2D779D7F}"/>
              </a:ext>
            </a:extLst>
          </p:cNvPr>
          <p:cNvCxnSpPr>
            <a:cxnSpLocks/>
          </p:cNvCxnSpPr>
          <p:nvPr/>
        </p:nvCxnSpPr>
        <p:spPr>
          <a:xfrm>
            <a:off x="2987824" y="1200990"/>
            <a:ext cx="864096" cy="787850"/>
          </a:xfrm>
          <a:prstGeom prst="straightConnector1">
            <a:avLst/>
          </a:prstGeom>
          <a:ln w="63500" cap="rnd"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Prostokąt: zaokrąglone rogi 15">
            <a:extLst>
              <a:ext uri="{FF2B5EF4-FFF2-40B4-BE49-F238E27FC236}">
                <a16:creationId xmlns:a16="http://schemas.microsoft.com/office/drawing/2014/main" id="{9A89E0CE-61E1-0ABA-2056-DCE360A778F2}"/>
              </a:ext>
            </a:extLst>
          </p:cNvPr>
          <p:cNvSpPr/>
          <p:nvPr/>
        </p:nvSpPr>
        <p:spPr>
          <a:xfrm>
            <a:off x="107504" y="1685516"/>
            <a:ext cx="3168352" cy="801380"/>
          </a:xfrm>
          <a:prstGeom prst="roundRect">
            <a:avLst>
              <a:gd name="adj" fmla="val 5695"/>
            </a:avLst>
          </a:prstGeom>
          <a:solidFill>
            <a:schemeClr val="bg1"/>
          </a:solidFill>
          <a:ln w="635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17" name="pole tekstowe 16">
            <a:extLst>
              <a:ext uri="{FF2B5EF4-FFF2-40B4-BE49-F238E27FC236}">
                <a16:creationId xmlns:a16="http://schemas.microsoft.com/office/drawing/2014/main" id="{2612752A-987B-EA73-9C19-85807BF95CBD}"/>
              </a:ext>
            </a:extLst>
          </p:cNvPr>
          <p:cNvSpPr txBox="1"/>
          <p:nvPr/>
        </p:nvSpPr>
        <p:spPr>
          <a:xfrm>
            <a:off x="107504" y="1707367"/>
            <a:ext cx="316835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l-PL" sz="1400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Wszystkie obiekty z tego modułu mają być dostępne w </a:t>
            </a:r>
            <a:r>
              <a:rPr lang="pl-PL" sz="1400" b="1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globalnym zakresie aplikacji</a:t>
            </a:r>
            <a:endParaRPr lang="pl-PL" sz="1400" b="1" i="1" dirty="0">
              <a:solidFill>
                <a:schemeClr val="accent4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8" name="Łącznik prosty ze strzałką 17">
            <a:extLst>
              <a:ext uri="{FF2B5EF4-FFF2-40B4-BE49-F238E27FC236}">
                <a16:creationId xmlns:a16="http://schemas.microsoft.com/office/drawing/2014/main" id="{FF5396A4-7123-EC81-99CD-CC78A0C1FA83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3275856" y="2076699"/>
            <a:ext cx="432048" cy="173751"/>
          </a:xfrm>
          <a:prstGeom prst="straightConnector1">
            <a:avLst/>
          </a:prstGeom>
          <a:ln w="63500" cap="rnd"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Prostokąt: zaokrąglone rogi 21">
            <a:extLst>
              <a:ext uri="{FF2B5EF4-FFF2-40B4-BE49-F238E27FC236}">
                <a16:creationId xmlns:a16="http://schemas.microsoft.com/office/drawing/2014/main" id="{A7BC26F0-2AEB-12FD-63B2-258F49CA08E5}"/>
              </a:ext>
            </a:extLst>
          </p:cNvPr>
          <p:cNvSpPr/>
          <p:nvPr/>
        </p:nvSpPr>
        <p:spPr>
          <a:xfrm>
            <a:off x="30506" y="3420801"/>
            <a:ext cx="3168352" cy="975958"/>
          </a:xfrm>
          <a:prstGeom prst="roundRect">
            <a:avLst>
              <a:gd name="adj" fmla="val 5695"/>
            </a:avLst>
          </a:prstGeom>
          <a:solidFill>
            <a:schemeClr val="bg1"/>
          </a:solidFill>
          <a:ln w="635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23" name="pole tekstowe 22">
            <a:extLst>
              <a:ext uri="{FF2B5EF4-FFF2-40B4-BE49-F238E27FC236}">
                <a16:creationId xmlns:a16="http://schemas.microsoft.com/office/drawing/2014/main" id="{A036DDEA-19AA-61B1-0AFB-31BC6FA32B79}"/>
              </a:ext>
            </a:extLst>
          </p:cNvPr>
          <p:cNvSpPr txBox="1"/>
          <p:nvPr/>
        </p:nvSpPr>
        <p:spPr>
          <a:xfrm>
            <a:off x="30506" y="3442652"/>
            <a:ext cx="316835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l-PL" sz="1400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Gwarantuje, że ta funkcja zostanie wywołana tylko raz, a stworzona instancja bazy danych będzie współdzielona w całej aplikacji</a:t>
            </a:r>
            <a:endParaRPr lang="pl-PL" sz="1400" b="1" i="1" dirty="0">
              <a:solidFill>
                <a:schemeClr val="accent4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4" name="Łącznik prosty ze strzałką 23">
            <a:extLst>
              <a:ext uri="{FF2B5EF4-FFF2-40B4-BE49-F238E27FC236}">
                <a16:creationId xmlns:a16="http://schemas.microsoft.com/office/drawing/2014/main" id="{53ECD034-96F9-B7B3-6D8B-42C34BB586F2}"/>
              </a:ext>
            </a:extLst>
          </p:cNvPr>
          <p:cNvCxnSpPr>
            <a:cxnSpLocks/>
            <a:stCxn id="23" idx="3"/>
          </p:cNvCxnSpPr>
          <p:nvPr/>
        </p:nvCxnSpPr>
        <p:spPr>
          <a:xfrm flipV="1">
            <a:off x="3198858" y="3362605"/>
            <a:ext cx="725070" cy="557101"/>
          </a:xfrm>
          <a:prstGeom prst="straightConnector1">
            <a:avLst/>
          </a:prstGeom>
          <a:ln w="63500" cap="rnd"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Prostokąt: zaokrąglone rogi 26">
            <a:extLst>
              <a:ext uri="{FF2B5EF4-FFF2-40B4-BE49-F238E27FC236}">
                <a16:creationId xmlns:a16="http://schemas.microsoft.com/office/drawing/2014/main" id="{29A227DA-9C25-1E0A-EA37-C44995A12B32}"/>
              </a:ext>
            </a:extLst>
          </p:cNvPr>
          <p:cNvSpPr/>
          <p:nvPr/>
        </p:nvSpPr>
        <p:spPr>
          <a:xfrm>
            <a:off x="367487" y="2719089"/>
            <a:ext cx="2846805" cy="543083"/>
          </a:xfrm>
          <a:prstGeom prst="roundRect">
            <a:avLst>
              <a:gd name="adj" fmla="val 5695"/>
            </a:avLst>
          </a:prstGeom>
          <a:solidFill>
            <a:schemeClr val="bg1"/>
          </a:solidFill>
          <a:ln w="635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28" name="pole tekstowe 27">
            <a:extLst>
              <a:ext uri="{FF2B5EF4-FFF2-40B4-BE49-F238E27FC236}">
                <a16:creationId xmlns:a16="http://schemas.microsoft.com/office/drawing/2014/main" id="{3F9DA598-7315-96A3-9E61-1DF653A64FA7}"/>
              </a:ext>
            </a:extLst>
          </p:cNvPr>
          <p:cNvSpPr txBox="1"/>
          <p:nvPr/>
        </p:nvSpPr>
        <p:spPr>
          <a:xfrm>
            <a:off x="367488" y="2725455"/>
            <a:ext cx="28313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l-PL" sz="1400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Informuje </a:t>
            </a:r>
            <a:r>
              <a:rPr lang="pl-PL" sz="1400" dirty="0">
                <a:solidFill>
                  <a:schemeClr val="accent4">
                    <a:lumMod val="50000"/>
                  </a:schemeClr>
                </a:solidFill>
                <a:latin typeface="Verbatim"/>
                <a:cs typeface="Arial" panose="020B0604020202020204" pitchFamily="34" charset="0"/>
              </a:rPr>
              <a:t>Hilt</a:t>
            </a:r>
            <a:r>
              <a:rPr lang="pl-PL" sz="1400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że ta funkcja jest instrukcją tworzenia obiektu</a:t>
            </a:r>
            <a:endParaRPr lang="pl-PL" sz="1400" b="1" i="1" dirty="0">
              <a:solidFill>
                <a:schemeClr val="accent4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9" name="Łącznik prosty ze strzałką 28">
            <a:extLst>
              <a:ext uri="{FF2B5EF4-FFF2-40B4-BE49-F238E27FC236}">
                <a16:creationId xmlns:a16="http://schemas.microsoft.com/office/drawing/2014/main" id="{9DDFBB3F-DFCE-C40C-76D6-66438C608FCB}"/>
              </a:ext>
            </a:extLst>
          </p:cNvPr>
          <p:cNvCxnSpPr>
            <a:cxnSpLocks/>
            <a:stCxn id="28" idx="3"/>
          </p:cNvCxnSpPr>
          <p:nvPr/>
        </p:nvCxnSpPr>
        <p:spPr>
          <a:xfrm>
            <a:off x="3198858" y="2987065"/>
            <a:ext cx="725070" cy="107722"/>
          </a:xfrm>
          <a:prstGeom prst="straightConnector1">
            <a:avLst/>
          </a:prstGeom>
          <a:ln w="63500" cap="rnd"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9064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 cstate="print"/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2A9D060-380D-B0E4-C9FD-9A31923FDB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0B35334-D018-084D-E5D3-7A159FB8823D}"/>
              </a:ext>
            </a:extLst>
          </p:cNvPr>
          <p:cNvSpPr/>
          <p:nvPr/>
        </p:nvSpPr>
        <p:spPr>
          <a:xfrm>
            <a:off x="1979712" y="188640"/>
            <a:ext cx="6696744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l-PL" sz="2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Wstrzykiwanie zależności</a:t>
            </a:r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93B7B78F-7F72-16C3-6E07-EDE7F2A70D70}"/>
              </a:ext>
            </a:extLst>
          </p:cNvPr>
          <p:cNvSpPr txBox="1"/>
          <p:nvPr/>
        </p:nvSpPr>
        <p:spPr>
          <a:xfrm>
            <a:off x="1028699" y="836712"/>
            <a:ext cx="8100392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</a:pPr>
            <a:r>
              <a:rPr lang="pl-PL" sz="1400" dirty="0"/>
              <a:t>W ostatnich przykładach musieliśmy ręcznie tworzyć instancje </a:t>
            </a:r>
            <a:r>
              <a:rPr lang="pl-PL" sz="1400" dirty="0" err="1">
                <a:latin typeface="Verbatim"/>
              </a:rPr>
              <a:t>Repository</a:t>
            </a:r>
            <a:r>
              <a:rPr lang="pl-PL" sz="1400" dirty="0"/>
              <a:t> i przekazywać je do </a:t>
            </a:r>
            <a:r>
              <a:rPr lang="pl-PL" sz="1400" dirty="0" err="1">
                <a:latin typeface="Verbatim"/>
              </a:rPr>
              <a:t>ViewModelFactory</a:t>
            </a:r>
            <a:r>
              <a:rPr lang="pl-PL" sz="1400" dirty="0"/>
              <a:t>, aby zbudować </a:t>
            </a:r>
            <a:r>
              <a:rPr lang="pl-PL" sz="1400" dirty="0" err="1">
                <a:latin typeface="Verbatim"/>
              </a:rPr>
              <a:t>ViewModel</a:t>
            </a:r>
            <a:r>
              <a:rPr lang="pl-PL" sz="1400" dirty="0"/>
              <a:t>. Dziś poznamy wzorzec, który </a:t>
            </a:r>
            <a:r>
              <a:rPr lang="pl-PL" sz="1400" b="1" dirty="0"/>
              <a:t>automatyzuje ten proces </a:t>
            </a:r>
            <a:r>
              <a:rPr lang="pl-PL" sz="1400" dirty="0"/>
              <a:t>– </a:t>
            </a:r>
            <a:r>
              <a:rPr lang="pl-PL" sz="1400" b="1" dirty="0"/>
              <a:t>Wstrzykiwanie Zależności </a:t>
            </a:r>
            <a:r>
              <a:rPr lang="pl-PL" sz="1400" dirty="0"/>
              <a:t>– i jego implementację w Androidzie, czyli bibliotekę </a:t>
            </a:r>
            <a:r>
              <a:rPr lang="pl-PL" sz="1400" b="1" dirty="0">
                <a:latin typeface="Verbatim"/>
              </a:rPr>
              <a:t>Hilt.</a:t>
            </a:r>
            <a:endParaRPr lang="pl-PL" sz="1400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9B213A32-0B6A-3823-6633-50CA7999A9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3688" y="2007424"/>
            <a:ext cx="6114134" cy="1296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9824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 cstate="print"/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1DCE962-67D0-38E2-D2A7-95873F6FF1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419BB85-630E-8DE4-EB0D-33B166A2966A}"/>
              </a:ext>
            </a:extLst>
          </p:cNvPr>
          <p:cNvSpPr/>
          <p:nvPr/>
        </p:nvSpPr>
        <p:spPr>
          <a:xfrm>
            <a:off x="1979711" y="188640"/>
            <a:ext cx="7149379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l-PL" sz="26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Dagger-Hilt</a:t>
            </a:r>
            <a:endParaRPr lang="pl-PL" sz="26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FF07852D-0414-CB10-221F-1DF01D40D9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3808" y="750321"/>
            <a:ext cx="6285282" cy="6086201"/>
          </a:xfrm>
          <a:prstGeom prst="rect">
            <a:avLst/>
          </a:prstGeom>
        </p:spPr>
      </p:pic>
      <p:cxnSp>
        <p:nvCxnSpPr>
          <p:cNvPr id="9" name="Łącznik prosty ze strzałką 8">
            <a:extLst>
              <a:ext uri="{FF2B5EF4-FFF2-40B4-BE49-F238E27FC236}">
                <a16:creationId xmlns:a16="http://schemas.microsoft.com/office/drawing/2014/main" id="{A3A8C631-EEB4-F532-88A5-C5826EE8C885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3168352" y="4022010"/>
            <a:ext cx="179512" cy="414648"/>
          </a:xfrm>
          <a:prstGeom prst="straightConnector1">
            <a:avLst/>
          </a:prstGeom>
          <a:ln w="63500" cap="rnd"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Prostokąt: zaokrąglone rogi 9">
            <a:extLst>
              <a:ext uri="{FF2B5EF4-FFF2-40B4-BE49-F238E27FC236}">
                <a16:creationId xmlns:a16="http://schemas.microsoft.com/office/drawing/2014/main" id="{721A4966-4E44-31EC-9A10-B2943CF21C43}"/>
              </a:ext>
            </a:extLst>
          </p:cNvPr>
          <p:cNvSpPr/>
          <p:nvPr/>
        </p:nvSpPr>
        <p:spPr>
          <a:xfrm>
            <a:off x="0" y="3607362"/>
            <a:ext cx="3168352" cy="829296"/>
          </a:xfrm>
          <a:prstGeom prst="roundRect">
            <a:avLst>
              <a:gd name="adj" fmla="val 5695"/>
            </a:avLst>
          </a:prstGeom>
          <a:solidFill>
            <a:schemeClr val="bg1"/>
          </a:solidFill>
          <a:ln w="635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AD8021DF-831E-C731-758D-F82EFCF69388}"/>
              </a:ext>
            </a:extLst>
          </p:cNvPr>
          <p:cNvSpPr txBox="1"/>
          <p:nvPr/>
        </p:nvSpPr>
        <p:spPr>
          <a:xfrm>
            <a:off x="0" y="3652678"/>
            <a:ext cx="316835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l-PL" sz="1400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Połączenie </a:t>
            </a:r>
            <a:r>
              <a:rPr lang="pl-PL" sz="1400" b="1" dirty="0">
                <a:solidFill>
                  <a:schemeClr val="accent4">
                    <a:lumMod val="50000"/>
                  </a:schemeClr>
                </a:solidFill>
                <a:latin typeface="Verbatim"/>
                <a:cs typeface="Arial" panose="020B0604020202020204" pitchFamily="34" charset="0"/>
              </a:rPr>
              <a:t>Update</a:t>
            </a:r>
            <a:r>
              <a:rPr lang="pl-PL" sz="1400" b="1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 </a:t>
            </a:r>
            <a:r>
              <a:rPr lang="pl-PL" sz="1400" b="1" dirty="0">
                <a:solidFill>
                  <a:schemeClr val="accent4">
                    <a:lumMod val="50000"/>
                  </a:schemeClr>
                </a:solidFill>
                <a:latin typeface="Verbatim"/>
                <a:cs typeface="Arial" panose="020B0604020202020204" pitchFamily="34" charset="0"/>
              </a:rPr>
              <a:t>Insert</a:t>
            </a:r>
            <a:r>
              <a:rPr lang="pl-PL" sz="1400" b="1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l-PL" sz="1400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wstaw, jeśli nie istnieje, lub zaktualizuj, jeśli istnieje </a:t>
            </a:r>
            <a:endParaRPr lang="pl-PL" sz="1400" b="1" i="1" dirty="0">
              <a:solidFill>
                <a:schemeClr val="accent4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4361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 cstate="print"/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DD2BC9C-7723-0264-BF21-ECEBAD64C8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1CB6E50-C3BE-9A20-9786-260D64341DD4}"/>
              </a:ext>
            </a:extLst>
          </p:cNvPr>
          <p:cNvSpPr/>
          <p:nvPr/>
        </p:nvSpPr>
        <p:spPr>
          <a:xfrm>
            <a:off x="1979711" y="188640"/>
            <a:ext cx="7149379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l-PL" sz="26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Dagger-Hilt</a:t>
            </a:r>
            <a:endParaRPr lang="pl-PL" sz="26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8" name="Obraz 7">
            <a:extLst>
              <a:ext uri="{FF2B5EF4-FFF2-40B4-BE49-F238E27FC236}">
                <a16:creationId xmlns:a16="http://schemas.microsoft.com/office/drawing/2014/main" id="{75CEFC1C-E953-34D0-1E11-0348E54532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9672" y="858301"/>
            <a:ext cx="7288591" cy="5999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0476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 cstate="print"/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3F66704-1A3E-D887-07D0-BAC236F1B8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A8475EE-710B-1883-7CC9-19E4C9386D00}"/>
              </a:ext>
            </a:extLst>
          </p:cNvPr>
          <p:cNvSpPr/>
          <p:nvPr/>
        </p:nvSpPr>
        <p:spPr>
          <a:xfrm>
            <a:off x="1979711" y="188640"/>
            <a:ext cx="7149379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l-PL" sz="26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Dagger-Hilt</a:t>
            </a:r>
            <a:endParaRPr lang="pl-PL" sz="26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4F22DB2E-C11B-0421-9921-2060E4A186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9832" y="2762345"/>
            <a:ext cx="5786746" cy="3600400"/>
          </a:xfrm>
          <a:prstGeom prst="rect">
            <a:avLst/>
          </a:prstGeom>
        </p:spPr>
      </p:pic>
      <p:cxnSp>
        <p:nvCxnSpPr>
          <p:cNvPr id="5" name="Łącznik prosty ze strzałką 4">
            <a:extLst>
              <a:ext uri="{FF2B5EF4-FFF2-40B4-BE49-F238E27FC236}">
                <a16:creationId xmlns:a16="http://schemas.microsoft.com/office/drawing/2014/main" id="{83706DF0-223C-6778-5877-352CEE3653B2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4427984" y="1926124"/>
            <a:ext cx="1080120" cy="1358860"/>
          </a:xfrm>
          <a:prstGeom prst="straightConnector1">
            <a:avLst/>
          </a:prstGeom>
          <a:ln w="63500" cap="rnd"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Prostokąt: zaokrąglone rogi 5">
            <a:extLst>
              <a:ext uri="{FF2B5EF4-FFF2-40B4-BE49-F238E27FC236}">
                <a16:creationId xmlns:a16="http://schemas.microsoft.com/office/drawing/2014/main" id="{D2F5B9F4-D288-2E4C-577C-A5F56BDF8875}"/>
              </a:ext>
            </a:extLst>
          </p:cNvPr>
          <p:cNvSpPr/>
          <p:nvPr/>
        </p:nvSpPr>
        <p:spPr>
          <a:xfrm>
            <a:off x="539552" y="1511476"/>
            <a:ext cx="3888432" cy="829296"/>
          </a:xfrm>
          <a:prstGeom prst="roundRect">
            <a:avLst>
              <a:gd name="adj" fmla="val 5695"/>
            </a:avLst>
          </a:prstGeom>
          <a:solidFill>
            <a:schemeClr val="bg1"/>
          </a:solidFill>
          <a:ln w="635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05A00413-FAC9-2120-8391-07B9ECFBCE57}"/>
              </a:ext>
            </a:extLst>
          </p:cNvPr>
          <p:cNvSpPr txBox="1"/>
          <p:nvPr/>
        </p:nvSpPr>
        <p:spPr>
          <a:xfrm>
            <a:off x="539552" y="1556792"/>
            <a:ext cx="388843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l-PL" sz="1400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Adnotacja z biblioteki </a:t>
            </a:r>
            <a:r>
              <a:rPr lang="pl-PL" sz="1400" dirty="0">
                <a:solidFill>
                  <a:schemeClr val="accent4">
                    <a:lumMod val="50000"/>
                  </a:schemeClr>
                </a:solidFill>
                <a:latin typeface="Verbatim"/>
                <a:cs typeface="Arial" panose="020B0604020202020204" pitchFamily="34" charset="0"/>
              </a:rPr>
              <a:t>Javy</a:t>
            </a:r>
            <a:r>
              <a:rPr lang="pl-PL" sz="1400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adoptowana przez </a:t>
            </a:r>
            <a:r>
              <a:rPr lang="pl-PL" sz="1400" dirty="0">
                <a:solidFill>
                  <a:schemeClr val="accent4">
                    <a:lumMod val="50000"/>
                  </a:schemeClr>
                </a:solidFill>
                <a:latin typeface="Verbatim"/>
                <a:cs typeface="Arial" panose="020B0604020202020204" pitchFamily="34" charset="0"/>
              </a:rPr>
              <a:t>Hilt. </a:t>
            </a:r>
            <a:r>
              <a:rPr lang="pl-PL" sz="1400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Wskazuje konstruktor, który ma być użyty do </a:t>
            </a:r>
            <a:r>
              <a:rPr lang="pl-PL" sz="1400" b="1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utworzenia obiektu.</a:t>
            </a:r>
            <a:endParaRPr lang="pl-PL" sz="1400" b="1" i="1" dirty="0">
              <a:solidFill>
                <a:schemeClr val="accent4">
                  <a:lumMod val="50000"/>
                </a:schemeClr>
              </a:solidFill>
              <a:latin typeface="Verbatim"/>
              <a:cs typeface="Arial" panose="020B0604020202020204" pitchFamily="34" charset="0"/>
            </a:endParaRPr>
          </a:p>
        </p:txBody>
      </p:sp>
      <p:cxnSp>
        <p:nvCxnSpPr>
          <p:cNvPr id="12" name="Łącznik prosty ze strzałką 11">
            <a:extLst>
              <a:ext uri="{FF2B5EF4-FFF2-40B4-BE49-F238E27FC236}">
                <a16:creationId xmlns:a16="http://schemas.microsoft.com/office/drawing/2014/main" id="{7211E1E1-E8E4-F1CA-F5D0-6F3E8FC6EA7B}"/>
              </a:ext>
            </a:extLst>
          </p:cNvPr>
          <p:cNvCxnSpPr>
            <a:cxnSpLocks/>
          </p:cNvCxnSpPr>
          <p:nvPr/>
        </p:nvCxnSpPr>
        <p:spPr>
          <a:xfrm flipH="1">
            <a:off x="6372200" y="2295456"/>
            <a:ext cx="792088" cy="989528"/>
          </a:xfrm>
          <a:prstGeom prst="straightConnector1">
            <a:avLst/>
          </a:prstGeom>
          <a:ln w="63500" cap="rnd"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Prostokąt: zaokrąglone rogi 12">
            <a:extLst>
              <a:ext uri="{FF2B5EF4-FFF2-40B4-BE49-F238E27FC236}">
                <a16:creationId xmlns:a16="http://schemas.microsoft.com/office/drawing/2014/main" id="{4228435E-A0B1-4AFB-AB66-EDA028EFE183}"/>
              </a:ext>
            </a:extLst>
          </p:cNvPr>
          <p:cNvSpPr/>
          <p:nvPr/>
        </p:nvSpPr>
        <p:spPr>
          <a:xfrm>
            <a:off x="5534347" y="1519601"/>
            <a:ext cx="3594743" cy="829296"/>
          </a:xfrm>
          <a:prstGeom prst="roundRect">
            <a:avLst>
              <a:gd name="adj" fmla="val 5695"/>
            </a:avLst>
          </a:prstGeom>
          <a:solidFill>
            <a:schemeClr val="bg1"/>
          </a:solidFill>
          <a:ln w="635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14" name="pole tekstowe 13">
            <a:extLst>
              <a:ext uri="{FF2B5EF4-FFF2-40B4-BE49-F238E27FC236}">
                <a16:creationId xmlns:a16="http://schemas.microsoft.com/office/drawing/2014/main" id="{10D0695A-5B42-9F94-F7BB-9ED3615B0052}"/>
              </a:ext>
            </a:extLst>
          </p:cNvPr>
          <p:cNvSpPr txBox="1"/>
          <p:nvPr/>
        </p:nvSpPr>
        <p:spPr>
          <a:xfrm>
            <a:off x="5534347" y="1564917"/>
            <a:ext cx="359474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l-PL" sz="1400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Wskazuje, że adnotacja dotyczy </a:t>
            </a:r>
            <a:r>
              <a:rPr lang="pl-PL" sz="1400" b="1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głównego konstruktora klasy. </a:t>
            </a:r>
            <a:r>
              <a:rPr lang="pl-PL" sz="1400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(Wstrzykiwanie przez konstruktor).</a:t>
            </a:r>
            <a:endParaRPr lang="pl-PL" sz="1400" i="1" dirty="0">
              <a:solidFill>
                <a:schemeClr val="accent4">
                  <a:lumMod val="50000"/>
                </a:schemeClr>
              </a:solidFill>
              <a:latin typeface="Verbatim"/>
              <a:cs typeface="Arial" panose="020B0604020202020204" pitchFamily="34" charset="0"/>
            </a:endParaRPr>
          </a:p>
        </p:txBody>
      </p:sp>
      <p:cxnSp>
        <p:nvCxnSpPr>
          <p:cNvPr id="16" name="Łącznik prosty ze strzałką 15">
            <a:extLst>
              <a:ext uri="{FF2B5EF4-FFF2-40B4-BE49-F238E27FC236}">
                <a16:creationId xmlns:a16="http://schemas.microsoft.com/office/drawing/2014/main" id="{1988A952-D037-32A6-D735-95874C29C571}"/>
              </a:ext>
            </a:extLst>
          </p:cNvPr>
          <p:cNvCxnSpPr>
            <a:cxnSpLocks/>
            <a:stCxn id="19" idx="3"/>
          </p:cNvCxnSpPr>
          <p:nvPr/>
        </p:nvCxnSpPr>
        <p:spPr>
          <a:xfrm flipV="1">
            <a:off x="2710199" y="3645024"/>
            <a:ext cx="700509" cy="76945"/>
          </a:xfrm>
          <a:prstGeom prst="straightConnector1">
            <a:avLst/>
          </a:prstGeom>
          <a:ln w="63500" cap="rnd"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Prostokąt: zaokrąglone rogi 18">
            <a:extLst>
              <a:ext uri="{FF2B5EF4-FFF2-40B4-BE49-F238E27FC236}">
                <a16:creationId xmlns:a16="http://schemas.microsoft.com/office/drawing/2014/main" id="{7EFCDE28-9605-0DE8-2319-6AB7A71086CB}"/>
              </a:ext>
            </a:extLst>
          </p:cNvPr>
          <p:cNvSpPr/>
          <p:nvPr/>
        </p:nvSpPr>
        <p:spPr>
          <a:xfrm>
            <a:off x="0" y="3232311"/>
            <a:ext cx="2710199" cy="979316"/>
          </a:xfrm>
          <a:prstGeom prst="roundRect">
            <a:avLst>
              <a:gd name="adj" fmla="val 5695"/>
            </a:avLst>
          </a:prstGeom>
          <a:solidFill>
            <a:schemeClr val="bg1"/>
          </a:solidFill>
          <a:ln w="635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17" name="pole tekstowe 16">
            <a:extLst>
              <a:ext uri="{FF2B5EF4-FFF2-40B4-BE49-F238E27FC236}">
                <a16:creationId xmlns:a16="http://schemas.microsoft.com/office/drawing/2014/main" id="{392DDBE1-5CE1-2DFB-2694-86B465D0C4EB}"/>
              </a:ext>
            </a:extLst>
          </p:cNvPr>
          <p:cNvSpPr txBox="1"/>
          <p:nvPr/>
        </p:nvSpPr>
        <p:spPr>
          <a:xfrm>
            <a:off x="4441" y="3257520"/>
            <a:ext cx="274620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l-PL" sz="1400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Elementy, które mają zostać dostarczone przez </a:t>
            </a:r>
            <a:r>
              <a:rPr lang="pl-PL" sz="1400" dirty="0">
                <a:solidFill>
                  <a:schemeClr val="accent4">
                    <a:lumMod val="50000"/>
                  </a:schemeClr>
                </a:solidFill>
                <a:latin typeface="Verbatim"/>
                <a:cs typeface="Arial" panose="020B0604020202020204" pitchFamily="34" charset="0"/>
              </a:rPr>
              <a:t>Hilt. </a:t>
            </a:r>
            <a:r>
              <a:rPr lang="pl-PL" sz="1400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Instrukcje znajdują się w </a:t>
            </a:r>
            <a:r>
              <a:rPr lang="pl-PL" sz="1400" dirty="0" err="1">
                <a:solidFill>
                  <a:schemeClr val="accent4">
                    <a:lumMod val="50000"/>
                  </a:schemeClr>
                </a:solidFill>
                <a:latin typeface="Verbatim"/>
                <a:cs typeface="Arial" panose="020B0604020202020204" pitchFamily="34" charset="0"/>
              </a:rPr>
              <a:t>AppModule</a:t>
            </a:r>
            <a:endParaRPr lang="pl-PL" sz="1400" b="1" i="1" dirty="0">
              <a:solidFill>
                <a:schemeClr val="accent4">
                  <a:lumMod val="50000"/>
                </a:schemeClr>
              </a:solidFill>
              <a:latin typeface="Verbatim"/>
              <a:cs typeface="Arial" panose="020B0604020202020204" pitchFamily="34" charset="0"/>
            </a:endParaRPr>
          </a:p>
        </p:txBody>
      </p:sp>
      <p:cxnSp>
        <p:nvCxnSpPr>
          <p:cNvPr id="22" name="Łącznik prosty ze strzałką 21">
            <a:extLst>
              <a:ext uri="{FF2B5EF4-FFF2-40B4-BE49-F238E27FC236}">
                <a16:creationId xmlns:a16="http://schemas.microsoft.com/office/drawing/2014/main" id="{17882E39-09D1-F9AC-C3CA-838364E91ED6}"/>
              </a:ext>
            </a:extLst>
          </p:cNvPr>
          <p:cNvCxnSpPr>
            <a:cxnSpLocks/>
            <a:stCxn id="19" idx="3"/>
          </p:cNvCxnSpPr>
          <p:nvPr/>
        </p:nvCxnSpPr>
        <p:spPr>
          <a:xfrm>
            <a:off x="2710199" y="3721969"/>
            <a:ext cx="700509" cy="164661"/>
          </a:xfrm>
          <a:prstGeom prst="straightConnector1">
            <a:avLst/>
          </a:prstGeom>
          <a:ln w="63500" cap="rnd"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27526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 cstate="print"/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C09F100-0072-E78B-6899-87DB46AC36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E741881-B972-1D7D-3342-E74FB3349E19}"/>
              </a:ext>
            </a:extLst>
          </p:cNvPr>
          <p:cNvSpPr/>
          <p:nvPr/>
        </p:nvSpPr>
        <p:spPr>
          <a:xfrm>
            <a:off x="1979711" y="188640"/>
            <a:ext cx="7149379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l-PL" sz="26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Dagger-Hilt</a:t>
            </a:r>
            <a:endParaRPr lang="pl-PL" sz="26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5" name="Obraz 14">
            <a:extLst>
              <a:ext uri="{FF2B5EF4-FFF2-40B4-BE49-F238E27FC236}">
                <a16:creationId xmlns:a16="http://schemas.microsoft.com/office/drawing/2014/main" id="{6A044646-2CFB-7E93-9DB1-626DCD6E4A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2459" y="879855"/>
            <a:ext cx="4176464" cy="2480276"/>
          </a:xfrm>
          <a:prstGeom prst="rect">
            <a:avLst/>
          </a:prstGeom>
        </p:spPr>
      </p:pic>
      <p:pic>
        <p:nvPicPr>
          <p:cNvPr id="10" name="Obraz 9">
            <a:extLst>
              <a:ext uri="{FF2B5EF4-FFF2-40B4-BE49-F238E27FC236}">
                <a16:creationId xmlns:a16="http://schemas.microsoft.com/office/drawing/2014/main" id="{B67F263D-92CC-08BA-ABD6-7FC1CCFD2C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52459" y="3558904"/>
            <a:ext cx="4819997" cy="3232523"/>
          </a:xfrm>
          <a:prstGeom prst="rect">
            <a:avLst/>
          </a:prstGeom>
        </p:spPr>
      </p:pic>
      <p:cxnSp>
        <p:nvCxnSpPr>
          <p:cNvPr id="3" name="Łącznik prosty ze strzałką 2">
            <a:extLst>
              <a:ext uri="{FF2B5EF4-FFF2-40B4-BE49-F238E27FC236}">
                <a16:creationId xmlns:a16="http://schemas.microsoft.com/office/drawing/2014/main" id="{BC881F46-A2E1-F610-FAD3-1E50438157F0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4139952" y="1204513"/>
            <a:ext cx="354446" cy="163026"/>
          </a:xfrm>
          <a:prstGeom prst="straightConnector1">
            <a:avLst/>
          </a:prstGeom>
          <a:ln w="63500" cap="rnd"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Prostokąt: zaokrąglone rogi 3">
            <a:extLst>
              <a:ext uri="{FF2B5EF4-FFF2-40B4-BE49-F238E27FC236}">
                <a16:creationId xmlns:a16="http://schemas.microsoft.com/office/drawing/2014/main" id="{29BD53E9-D9BF-2995-A500-57E3A7F1D540}"/>
              </a:ext>
            </a:extLst>
          </p:cNvPr>
          <p:cNvSpPr/>
          <p:nvPr/>
        </p:nvSpPr>
        <p:spPr>
          <a:xfrm>
            <a:off x="112272" y="718887"/>
            <a:ext cx="4027679" cy="954108"/>
          </a:xfrm>
          <a:prstGeom prst="roundRect">
            <a:avLst>
              <a:gd name="adj" fmla="val 5695"/>
            </a:avLst>
          </a:prstGeom>
          <a:solidFill>
            <a:schemeClr val="bg1"/>
          </a:solidFill>
          <a:ln w="635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535FC51E-3D94-94DB-F6C4-AC93B88FDDFE}"/>
              </a:ext>
            </a:extLst>
          </p:cNvPr>
          <p:cNvSpPr txBox="1"/>
          <p:nvPr/>
        </p:nvSpPr>
        <p:spPr>
          <a:xfrm>
            <a:off x="105728" y="727459"/>
            <a:ext cx="403422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l-PL" sz="1400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 aplikacji są dwa </a:t>
            </a:r>
            <a:r>
              <a:rPr lang="pl-PL" sz="1400" dirty="0" err="1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ViewModele</a:t>
            </a:r>
            <a:r>
              <a:rPr lang="pl-PL" sz="1400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ponieważ każdy z nich jest odpowiedzialny za logikę i stan </a:t>
            </a:r>
            <a:r>
              <a:rPr lang="pl-PL" sz="1400" b="1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jednego, konkretnego ekranu</a:t>
            </a:r>
            <a:r>
              <a:rPr lang="pl-PL" sz="1400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co jest zgodne z zasadą </a:t>
            </a:r>
            <a:r>
              <a:rPr lang="pl-PL" sz="1400" b="1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separacji odpowiedzialności.</a:t>
            </a:r>
            <a:endParaRPr lang="pl-PL" sz="1400" b="1" i="1" dirty="0">
              <a:solidFill>
                <a:schemeClr val="accent4">
                  <a:lumMod val="50000"/>
                </a:schemeClr>
              </a:solidFill>
              <a:latin typeface="Verbatim"/>
              <a:cs typeface="Arial" panose="020B0604020202020204" pitchFamily="34" charset="0"/>
            </a:endParaRPr>
          </a:p>
        </p:txBody>
      </p:sp>
      <p:cxnSp>
        <p:nvCxnSpPr>
          <p:cNvPr id="6" name="Łącznik prosty ze strzałką 5">
            <a:extLst>
              <a:ext uri="{FF2B5EF4-FFF2-40B4-BE49-F238E27FC236}">
                <a16:creationId xmlns:a16="http://schemas.microsoft.com/office/drawing/2014/main" id="{2E0B1E42-2192-1589-5472-A6F99E5DAC8A}"/>
              </a:ext>
            </a:extLst>
          </p:cNvPr>
          <p:cNvCxnSpPr>
            <a:cxnSpLocks/>
          </p:cNvCxnSpPr>
          <p:nvPr/>
        </p:nvCxnSpPr>
        <p:spPr>
          <a:xfrm>
            <a:off x="3974579" y="1672995"/>
            <a:ext cx="957461" cy="1796898"/>
          </a:xfrm>
          <a:prstGeom prst="straightConnector1">
            <a:avLst/>
          </a:prstGeom>
          <a:ln w="63500" cap="rnd"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80706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 cstate="print"/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9E9B5E3-ABD0-DEB3-76A4-779615C5F3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F3CE3B2-25DF-8AE1-2C87-A41C69DFC3A0}"/>
              </a:ext>
            </a:extLst>
          </p:cNvPr>
          <p:cNvSpPr/>
          <p:nvPr/>
        </p:nvSpPr>
        <p:spPr>
          <a:xfrm>
            <a:off x="1979711" y="188640"/>
            <a:ext cx="7149379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l-PL" sz="26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Dagger-Hilt</a:t>
            </a:r>
            <a:endParaRPr lang="pl-PL" sz="26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5" name="Obraz 14">
            <a:extLst>
              <a:ext uri="{FF2B5EF4-FFF2-40B4-BE49-F238E27FC236}">
                <a16:creationId xmlns:a16="http://schemas.microsoft.com/office/drawing/2014/main" id="{F8A96106-D094-C5EC-A12A-FFF6C87E9B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2459" y="879855"/>
            <a:ext cx="4176464" cy="2480276"/>
          </a:xfrm>
          <a:prstGeom prst="rect">
            <a:avLst/>
          </a:prstGeom>
        </p:spPr>
      </p:pic>
      <p:pic>
        <p:nvPicPr>
          <p:cNvPr id="10" name="Obraz 9">
            <a:extLst>
              <a:ext uri="{FF2B5EF4-FFF2-40B4-BE49-F238E27FC236}">
                <a16:creationId xmlns:a16="http://schemas.microsoft.com/office/drawing/2014/main" id="{0055530D-F913-54DB-0F8B-3904C87535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52459" y="3558904"/>
            <a:ext cx="4819997" cy="3232523"/>
          </a:xfrm>
          <a:prstGeom prst="rect">
            <a:avLst/>
          </a:prstGeom>
        </p:spPr>
      </p:pic>
      <p:cxnSp>
        <p:nvCxnSpPr>
          <p:cNvPr id="3" name="Łącznik prosty ze strzałką 2">
            <a:extLst>
              <a:ext uri="{FF2B5EF4-FFF2-40B4-BE49-F238E27FC236}">
                <a16:creationId xmlns:a16="http://schemas.microsoft.com/office/drawing/2014/main" id="{E4A393D1-F8EA-CFE5-4EA0-61DFA85F73EF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4139952" y="1204513"/>
            <a:ext cx="354446" cy="163026"/>
          </a:xfrm>
          <a:prstGeom prst="straightConnector1">
            <a:avLst/>
          </a:prstGeom>
          <a:ln w="63500" cap="rnd"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Prostokąt: zaokrąglone rogi 3">
            <a:extLst>
              <a:ext uri="{FF2B5EF4-FFF2-40B4-BE49-F238E27FC236}">
                <a16:creationId xmlns:a16="http://schemas.microsoft.com/office/drawing/2014/main" id="{BA0614AC-9A8F-13BE-B4F4-51E5666899EC}"/>
              </a:ext>
            </a:extLst>
          </p:cNvPr>
          <p:cNvSpPr/>
          <p:nvPr/>
        </p:nvSpPr>
        <p:spPr>
          <a:xfrm>
            <a:off x="112272" y="718887"/>
            <a:ext cx="4027679" cy="954108"/>
          </a:xfrm>
          <a:prstGeom prst="roundRect">
            <a:avLst>
              <a:gd name="adj" fmla="val 5695"/>
            </a:avLst>
          </a:prstGeom>
          <a:solidFill>
            <a:schemeClr val="bg1"/>
          </a:solidFill>
          <a:ln w="635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46FB99DC-CAED-DCC9-4B10-B41B94161ED1}"/>
              </a:ext>
            </a:extLst>
          </p:cNvPr>
          <p:cNvSpPr txBox="1"/>
          <p:nvPr/>
        </p:nvSpPr>
        <p:spPr>
          <a:xfrm>
            <a:off x="105728" y="727459"/>
            <a:ext cx="403422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l-PL" sz="1400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 aplikacji są dwa </a:t>
            </a:r>
            <a:r>
              <a:rPr lang="pl-PL" sz="1400" dirty="0" err="1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ViewModele</a:t>
            </a:r>
            <a:r>
              <a:rPr lang="pl-PL" sz="1400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ponieważ każdy z nich jest odpowiedzialny za logikę i stan </a:t>
            </a:r>
            <a:r>
              <a:rPr lang="pl-PL" sz="1400" b="1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jednego, konkretnego ekranu</a:t>
            </a:r>
            <a:r>
              <a:rPr lang="pl-PL" sz="1400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co jest zgodne z zasadą </a:t>
            </a:r>
            <a:r>
              <a:rPr lang="pl-PL" sz="1400" b="1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separacji odpowiedzialności.</a:t>
            </a:r>
            <a:endParaRPr lang="pl-PL" sz="1400" b="1" i="1" dirty="0">
              <a:solidFill>
                <a:schemeClr val="accent4">
                  <a:lumMod val="50000"/>
                </a:schemeClr>
              </a:solidFill>
              <a:latin typeface="Verbatim"/>
              <a:cs typeface="Arial" panose="020B0604020202020204" pitchFamily="34" charset="0"/>
            </a:endParaRPr>
          </a:p>
        </p:txBody>
      </p:sp>
      <p:cxnSp>
        <p:nvCxnSpPr>
          <p:cNvPr id="6" name="Łącznik prosty ze strzałką 5">
            <a:extLst>
              <a:ext uri="{FF2B5EF4-FFF2-40B4-BE49-F238E27FC236}">
                <a16:creationId xmlns:a16="http://schemas.microsoft.com/office/drawing/2014/main" id="{8D043FAA-078D-8E20-1115-BA0C628B178E}"/>
              </a:ext>
            </a:extLst>
          </p:cNvPr>
          <p:cNvCxnSpPr>
            <a:cxnSpLocks/>
          </p:cNvCxnSpPr>
          <p:nvPr/>
        </p:nvCxnSpPr>
        <p:spPr>
          <a:xfrm>
            <a:off x="3974579" y="1672995"/>
            <a:ext cx="957461" cy="1796898"/>
          </a:xfrm>
          <a:prstGeom prst="straightConnector1">
            <a:avLst/>
          </a:prstGeom>
          <a:ln w="63500" cap="rnd"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Prostokąt: zaokrąglone rogi 25">
            <a:extLst>
              <a:ext uri="{FF2B5EF4-FFF2-40B4-BE49-F238E27FC236}">
                <a16:creationId xmlns:a16="http://schemas.microsoft.com/office/drawing/2014/main" id="{ADA85C89-4F87-175A-25FA-1355998A5601}"/>
              </a:ext>
            </a:extLst>
          </p:cNvPr>
          <p:cNvSpPr/>
          <p:nvPr/>
        </p:nvSpPr>
        <p:spPr>
          <a:xfrm>
            <a:off x="123250" y="2066959"/>
            <a:ext cx="3890208" cy="991275"/>
          </a:xfrm>
          <a:prstGeom prst="roundRect">
            <a:avLst>
              <a:gd name="adj" fmla="val 5695"/>
            </a:avLst>
          </a:prstGeom>
          <a:solidFill>
            <a:schemeClr val="bg1"/>
          </a:solidFill>
          <a:ln w="635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27" name="pole tekstowe 26">
            <a:extLst>
              <a:ext uri="{FF2B5EF4-FFF2-40B4-BE49-F238E27FC236}">
                <a16:creationId xmlns:a16="http://schemas.microsoft.com/office/drawing/2014/main" id="{328867FA-46F4-43C7-A975-C808E0ADA047}"/>
              </a:ext>
            </a:extLst>
          </p:cNvPr>
          <p:cNvSpPr txBox="1"/>
          <p:nvPr/>
        </p:nvSpPr>
        <p:spPr>
          <a:xfrm>
            <a:off x="123250" y="2066960"/>
            <a:ext cx="389020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l-PL" sz="1400" dirty="0" err="1">
                <a:solidFill>
                  <a:schemeClr val="accent4">
                    <a:lumMod val="50000"/>
                  </a:schemeClr>
                </a:solidFill>
                <a:latin typeface="Verbatim"/>
                <a:cs typeface="Arial" panose="020B0604020202020204" pitchFamily="34" charset="0"/>
              </a:rPr>
              <a:t>SavedStateHandle</a:t>
            </a:r>
            <a:r>
              <a:rPr lang="pl-PL" sz="1400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Umożliwia automatyczne wstrzyknięcie obiektu </a:t>
            </a:r>
            <a:r>
              <a:rPr lang="pl-PL" sz="1400" dirty="0" err="1">
                <a:solidFill>
                  <a:schemeClr val="accent4">
                    <a:lumMod val="50000"/>
                  </a:schemeClr>
                </a:solidFill>
                <a:latin typeface="Verbatim"/>
                <a:cs typeface="Arial" panose="020B0604020202020204" pitchFamily="34" charset="0"/>
              </a:rPr>
              <a:t>SavedStateHandle</a:t>
            </a:r>
            <a:r>
              <a:rPr lang="pl-PL" sz="1400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który pozwala na </a:t>
            </a:r>
            <a:r>
              <a:rPr lang="pl-PL" sz="1400" b="1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odczytanie argumentów </a:t>
            </a:r>
            <a:r>
              <a:rPr lang="pl-PL" sz="1400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przekazanych przez </a:t>
            </a:r>
            <a:r>
              <a:rPr lang="pl-PL" sz="1400" b="1" dirty="0" err="1">
                <a:solidFill>
                  <a:schemeClr val="accent4">
                    <a:lumMod val="50000"/>
                  </a:schemeClr>
                </a:solidFill>
                <a:latin typeface="Verbatim"/>
                <a:cs typeface="Arial" panose="020B0604020202020204" pitchFamily="34" charset="0"/>
              </a:rPr>
              <a:t>Compose</a:t>
            </a:r>
            <a:r>
              <a:rPr lang="pl-PL" sz="1400" b="1" dirty="0">
                <a:solidFill>
                  <a:schemeClr val="accent4">
                    <a:lumMod val="50000"/>
                  </a:schemeClr>
                </a:solidFill>
                <a:latin typeface="Verbatim"/>
                <a:cs typeface="Arial" panose="020B0604020202020204" pitchFamily="34" charset="0"/>
              </a:rPr>
              <a:t> </a:t>
            </a:r>
            <a:r>
              <a:rPr lang="pl-PL" sz="1400" b="1" dirty="0" err="1">
                <a:solidFill>
                  <a:schemeClr val="accent4">
                    <a:lumMod val="50000"/>
                  </a:schemeClr>
                </a:solidFill>
                <a:latin typeface="Verbatim"/>
                <a:cs typeface="Arial" panose="020B0604020202020204" pitchFamily="34" charset="0"/>
              </a:rPr>
              <a:t>Navigation</a:t>
            </a:r>
            <a:r>
              <a:rPr lang="pl-PL" sz="1400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pl-PL" sz="1400" b="1" i="1" dirty="0">
              <a:solidFill>
                <a:schemeClr val="accent4">
                  <a:lumMod val="50000"/>
                </a:schemeClr>
              </a:solidFill>
              <a:latin typeface="Verbatim"/>
              <a:cs typeface="Arial" panose="020B0604020202020204" pitchFamily="34" charset="0"/>
            </a:endParaRPr>
          </a:p>
        </p:txBody>
      </p:sp>
      <p:cxnSp>
        <p:nvCxnSpPr>
          <p:cNvPr id="34" name="Łącznik prosty ze strzałką 33">
            <a:extLst>
              <a:ext uri="{FF2B5EF4-FFF2-40B4-BE49-F238E27FC236}">
                <a16:creationId xmlns:a16="http://schemas.microsoft.com/office/drawing/2014/main" id="{33B9FB84-F2CC-A4EA-5E20-5D35BCCB3A46}"/>
              </a:ext>
            </a:extLst>
          </p:cNvPr>
          <p:cNvCxnSpPr>
            <a:cxnSpLocks/>
          </p:cNvCxnSpPr>
          <p:nvPr/>
        </p:nvCxnSpPr>
        <p:spPr>
          <a:xfrm flipV="1">
            <a:off x="4027947" y="1566312"/>
            <a:ext cx="527739" cy="755334"/>
          </a:xfrm>
          <a:prstGeom prst="straightConnector1">
            <a:avLst/>
          </a:prstGeom>
          <a:ln w="63500" cap="rnd"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83979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 cstate="print"/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74B0874-BFDD-701A-4DD4-DE0A02C36D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F6A6BDA-5899-F94A-CAB9-C59AB2E28537}"/>
              </a:ext>
            </a:extLst>
          </p:cNvPr>
          <p:cNvSpPr/>
          <p:nvPr/>
        </p:nvSpPr>
        <p:spPr>
          <a:xfrm>
            <a:off x="1979711" y="188640"/>
            <a:ext cx="7149379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l-PL" sz="26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Dagger-Hilt</a:t>
            </a:r>
            <a:endParaRPr lang="pl-PL" sz="26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5" name="Obraz 14">
            <a:extLst>
              <a:ext uri="{FF2B5EF4-FFF2-40B4-BE49-F238E27FC236}">
                <a16:creationId xmlns:a16="http://schemas.microsoft.com/office/drawing/2014/main" id="{578D0E40-0DB8-4A70-5007-4A8D0856B0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2459" y="879855"/>
            <a:ext cx="4176464" cy="2480276"/>
          </a:xfrm>
          <a:prstGeom prst="rect">
            <a:avLst/>
          </a:prstGeom>
        </p:spPr>
      </p:pic>
      <p:pic>
        <p:nvPicPr>
          <p:cNvPr id="10" name="Obraz 9">
            <a:extLst>
              <a:ext uri="{FF2B5EF4-FFF2-40B4-BE49-F238E27FC236}">
                <a16:creationId xmlns:a16="http://schemas.microsoft.com/office/drawing/2014/main" id="{BBA86493-12FA-A4FF-4F9D-6664814987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52459" y="3558904"/>
            <a:ext cx="4819997" cy="3232523"/>
          </a:xfrm>
          <a:prstGeom prst="rect">
            <a:avLst/>
          </a:prstGeom>
        </p:spPr>
      </p:pic>
      <p:cxnSp>
        <p:nvCxnSpPr>
          <p:cNvPr id="3" name="Łącznik prosty ze strzałką 2">
            <a:extLst>
              <a:ext uri="{FF2B5EF4-FFF2-40B4-BE49-F238E27FC236}">
                <a16:creationId xmlns:a16="http://schemas.microsoft.com/office/drawing/2014/main" id="{574112F1-1244-D971-6E4E-CF27AD59ED9C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4139952" y="1204513"/>
            <a:ext cx="354446" cy="163026"/>
          </a:xfrm>
          <a:prstGeom prst="straightConnector1">
            <a:avLst/>
          </a:prstGeom>
          <a:ln w="63500" cap="rnd"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Prostokąt: zaokrąglone rogi 3">
            <a:extLst>
              <a:ext uri="{FF2B5EF4-FFF2-40B4-BE49-F238E27FC236}">
                <a16:creationId xmlns:a16="http://schemas.microsoft.com/office/drawing/2014/main" id="{C57DFC3F-A9D6-D6C0-EF30-0BCE3E283B82}"/>
              </a:ext>
            </a:extLst>
          </p:cNvPr>
          <p:cNvSpPr/>
          <p:nvPr/>
        </p:nvSpPr>
        <p:spPr>
          <a:xfrm>
            <a:off x="112272" y="718887"/>
            <a:ext cx="4027679" cy="954108"/>
          </a:xfrm>
          <a:prstGeom prst="roundRect">
            <a:avLst>
              <a:gd name="adj" fmla="val 5695"/>
            </a:avLst>
          </a:prstGeom>
          <a:solidFill>
            <a:schemeClr val="bg1"/>
          </a:solidFill>
          <a:ln w="635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8F242E4F-47EC-7613-4FC5-F0D140F8B15D}"/>
              </a:ext>
            </a:extLst>
          </p:cNvPr>
          <p:cNvSpPr txBox="1"/>
          <p:nvPr/>
        </p:nvSpPr>
        <p:spPr>
          <a:xfrm>
            <a:off x="105728" y="727459"/>
            <a:ext cx="403422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l-PL" sz="1400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 aplikacji są dwa </a:t>
            </a:r>
            <a:r>
              <a:rPr lang="pl-PL" sz="1400" dirty="0" err="1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ViewModele</a:t>
            </a:r>
            <a:r>
              <a:rPr lang="pl-PL" sz="1400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ponieważ każdy z nich jest odpowiedzialny za logikę i stan </a:t>
            </a:r>
            <a:r>
              <a:rPr lang="pl-PL" sz="1400" b="1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jednego, konkretnego ekranu</a:t>
            </a:r>
            <a:r>
              <a:rPr lang="pl-PL" sz="1400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co jest zgodne z zasadą </a:t>
            </a:r>
            <a:r>
              <a:rPr lang="pl-PL" sz="1400" b="1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separacji odpowiedzialności.</a:t>
            </a:r>
            <a:endParaRPr lang="pl-PL" sz="1400" b="1" i="1" dirty="0">
              <a:solidFill>
                <a:schemeClr val="accent4">
                  <a:lumMod val="50000"/>
                </a:schemeClr>
              </a:solidFill>
              <a:latin typeface="Verbatim"/>
              <a:cs typeface="Arial" panose="020B0604020202020204" pitchFamily="34" charset="0"/>
            </a:endParaRPr>
          </a:p>
        </p:txBody>
      </p:sp>
      <p:cxnSp>
        <p:nvCxnSpPr>
          <p:cNvPr id="6" name="Łącznik prosty ze strzałką 5">
            <a:extLst>
              <a:ext uri="{FF2B5EF4-FFF2-40B4-BE49-F238E27FC236}">
                <a16:creationId xmlns:a16="http://schemas.microsoft.com/office/drawing/2014/main" id="{DA918A31-71A7-454F-AE6E-F6434AA8A74B}"/>
              </a:ext>
            </a:extLst>
          </p:cNvPr>
          <p:cNvCxnSpPr>
            <a:cxnSpLocks/>
          </p:cNvCxnSpPr>
          <p:nvPr/>
        </p:nvCxnSpPr>
        <p:spPr>
          <a:xfrm>
            <a:off x="3974579" y="1672995"/>
            <a:ext cx="957461" cy="1796898"/>
          </a:xfrm>
          <a:prstGeom prst="straightConnector1">
            <a:avLst/>
          </a:prstGeom>
          <a:ln w="63500" cap="rnd"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Łącznik prosty ze strzałką 17">
            <a:extLst>
              <a:ext uri="{FF2B5EF4-FFF2-40B4-BE49-F238E27FC236}">
                <a16:creationId xmlns:a16="http://schemas.microsoft.com/office/drawing/2014/main" id="{B60D893F-C5D5-F6E9-DBDA-8C4E7DC37F5C}"/>
              </a:ext>
            </a:extLst>
          </p:cNvPr>
          <p:cNvCxnSpPr>
            <a:cxnSpLocks/>
            <a:stCxn id="20" idx="3"/>
          </p:cNvCxnSpPr>
          <p:nvPr/>
        </p:nvCxnSpPr>
        <p:spPr>
          <a:xfrm flipV="1">
            <a:off x="3609106" y="3696643"/>
            <a:ext cx="657842" cy="294951"/>
          </a:xfrm>
          <a:prstGeom prst="straightConnector1">
            <a:avLst/>
          </a:prstGeom>
          <a:ln w="63500" cap="rnd"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Prostokąt: zaokrąglone rogi 18">
            <a:extLst>
              <a:ext uri="{FF2B5EF4-FFF2-40B4-BE49-F238E27FC236}">
                <a16:creationId xmlns:a16="http://schemas.microsoft.com/office/drawing/2014/main" id="{76D3C03F-01F5-00C0-F6B4-4113718C04C0}"/>
              </a:ext>
            </a:extLst>
          </p:cNvPr>
          <p:cNvSpPr/>
          <p:nvPr/>
        </p:nvSpPr>
        <p:spPr>
          <a:xfrm>
            <a:off x="35483" y="3284984"/>
            <a:ext cx="3559134" cy="1587768"/>
          </a:xfrm>
          <a:prstGeom prst="roundRect">
            <a:avLst>
              <a:gd name="adj" fmla="val 5695"/>
            </a:avLst>
          </a:prstGeom>
          <a:solidFill>
            <a:schemeClr val="bg1"/>
          </a:solidFill>
          <a:ln w="635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20" name="pole tekstowe 19">
            <a:extLst>
              <a:ext uri="{FF2B5EF4-FFF2-40B4-BE49-F238E27FC236}">
                <a16:creationId xmlns:a16="http://schemas.microsoft.com/office/drawing/2014/main" id="{9231CF99-E388-F47A-777A-9B6DE5B67BA6}"/>
              </a:ext>
            </a:extLst>
          </p:cNvPr>
          <p:cNvSpPr txBox="1"/>
          <p:nvPr/>
        </p:nvSpPr>
        <p:spPr>
          <a:xfrm>
            <a:off x="49972" y="3299096"/>
            <a:ext cx="35591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l-PL" sz="1400" dirty="0">
                <a:solidFill>
                  <a:schemeClr val="accent4">
                    <a:lumMod val="50000"/>
                  </a:schemeClr>
                </a:solidFill>
                <a:latin typeface="Verbatim"/>
                <a:cs typeface="Arial" panose="020B0604020202020204" pitchFamily="34" charset="0"/>
              </a:rPr>
              <a:t>@HiltViewModel </a:t>
            </a:r>
            <a:r>
              <a:rPr lang="pl-PL" sz="1400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specjalna adnotacja </a:t>
            </a:r>
            <a:r>
              <a:rPr lang="pl-PL" sz="1400" dirty="0">
                <a:solidFill>
                  <a:schemeClr val="accent4">
                    <a:lumMod val="50000"/>
                  </a:schemeClr>
                </a:solidFill>
                <a:latin typeface="Verbatim"/>
                <a:cs typeface="Arial" panose="020B0604020202020204" pitchFamily="34" charset="0"/>
              </a:rPr>
              <a:t>Hilt</a:t>
            </a:r>
            <a:r>
              <a:rPr lang="pl-PL" sz="1400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która musi być użyta zamiast </a:t>
            </a:r>
            <a:r>
              <a:rPr lang="pl-PL" sz="1400" dirty="0">
                <a:solidFill>
                  <a:schemeClr val="accent4">
                    <a:lumMod val="50000"/>
                  </a:schemeClr>
                </a:solidFill>
                <a:latin typeface="Verbatim"/>
                <a:cs typeface="Arial" panose="020B0604020202020204" pitchFamily="34" charset="0"/>
              </a:rPr>
              <a:t>@Inject </a:t>
            </a:r>
            <a:r>
              <a:rPr lang="pl-PL" sz="1400" dirty="0" err="1">
                <a:solidFill>
                  <a:schemeClr val="accent4">
                    <a:lumMod val="50000"/>
                  </a:schemeClr>
                </a:solidFill>
                <a:latin typeface="Verbatim"/>
                <a:cs typeface="Arial" panose="020B0604020202020204" pitchFamily="34" charset="0"/>
              </a:rPr>
              <a:t>constructor</a:t>
            </a:r>
            <a:r>
              <a:rPr lang="pl-PL" sz="1400" dirty="0">
                <a:solidFill>
                  <a:schemeClr val="accent4">
                    <a:lumMod val="50000"/>
                  </a:schemeClr>
                </a:solidFill>
                <a:latin typeface="Verbatim"/>
                <a:cs typeface="Arial" panose="020B0604020202020204" pitchFamily="34" charset="0"/>
              </a:rPr>
              <a:t> </a:t>
            </a:r>
            <a:r>
              <a:rPr lang="pl-PL" sz="1400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 przypadku </a:t>
            </a:r>
            <a:r>
              <a:rPr lang="pl-PL" sz="1400" dirty="0" err="1">
                <a:solidFill>
                  <a:schemeClr val="accent4">
                    <a:lumMod val="50000"/>
                  </a:schemeClr>
                </a:solidFill>
                <a:latin typeface="Verbatim"/>
                <a:cs typeface="Arial" panose="020B0604020202020204" pitchFamily="34" charset="0"/>
              </a:rPr>
              <a:t>ViewModeli</a:t>
            </a:r>
            <a:r>
              <a:rPr lang="pl-PL" sz="1400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algn="just"/>
            <a:r>
              <a:rPr lang="pl-PL" sz="1400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Informuje </a:t>
            </a:r>
            <a:r>
              <a:rPr lang="pl-PL" sz="1400" dirty="0">
                <a:solidFill>
                  <a:schemeClr val="accent4">
                    <a:lumMod val="50000"/>
                  </a:schemeClr>
                </a:solidFill>
                <a:latin typeface="Verbatim"/>
                <a:cs typeface="Arial" panose="020B0604020202020204" pitchFamily="34" charset="0"/>
              </a:rPr>
              <a:t>Hilt</a:t>
            </a:r>
            <a:r>
              <a:rPr lang="pl-PL" sz="1400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że ta klasa jest </a:t>
            </a:r>
            <a:r>
              <a:rPr lang="pl-PL" sz="1400" dirty="0" err="1">
                <a:solidFill>
                  <a:schemeClr val="accent4">
                    <a:lumMod val="50000"/>
                  </a:schemeClr>
                </a:solidFill>
                <a:latin typeface="Verbatim"/>
                <a:cs typeface="Arial" panose="020B0604020202020204" pitchFamily="34" charset="0"/>
              </a:rPr>
              <a:t>ViewModelem</a:t>
            </a:r>
            <a:r>
              <a:rPr lang="pl-PL" sz="1400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 ma być </a:t>
            </a:r>
            <a:r>
              <a:rPr lang="pl-PL" sz="1400" b="1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przygotowana do wstrzykiwania zależności.</a:t>
            </a:r>
          </a:p>
        </p:txBody>
      </p:sp>
      <p:sp>
        <p:nvSpPr>
          <p:cNvPr id="26" name="Prostokąt: zaokrąglone rogi 25">
            <a:extLst>
              <a:ext uri="{FF2B5EF4-FFF2-40B4-BE49-F238E27FC236}">
                <a16:creationId xmlns:a16="http://schemas.microsoft.com/office/drawing/2014/main" id="{9426C89A-5DDE-7831-6077-158D6A37FA3B}"/>
              </a:ext>
            </a:extLst>
          </p:cNvPr>
          <p:cNvSpPr/>
          <p:nvPr/>
        </p:nvSpPr>
        <p:spPr>
          <a:xfrm>
            <a:off x="123250" y="2066959"/>
            <a:ext cx="3890208" cy="991275"/>
          </a:xfrm>
          <a:prstGeom prst="roundRect">
            <a:avLst>
              <a:gd name="adj" fmla="val 5695"/>
            </a:avLst>
          </a:prstGeom>
          <a:solidFill>
            <a:schemeClr val="bg1"/>
          </a:solidFill>
          <a:ln w="635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27" name="pole tekstowe 26">
            <a:extLst>
              <a:ext uri="{FF2B5EF4-FFF2-40B4-BE49-F238E27FC236}">
                <a16:creationId xmlns:a16="http://schemas.microsoft.com/office/drawing/2014/main" id="{F0D3049E-409C-0B43-81B9-29FF8FDC7AA3}"/>
              </a:ext>
            </a:extLst>
          </p:cNvPr>
          <p:cNvSpPr txBox="1"/>
          <p:nvPr/>
        </p:nvSpPr>
        <p:spPr>
          <a:xfrm>
            <a:off x="123250" y="2066960"/>
            <a:ext cx="389020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l-PL" sz="1400" dirty="0" err="1">
                <a:solidFill>
                  <a:schemeClr val="accent4">
                    <a:lumMod val="50000"/>
                  </a:schemeClr>
                </a:solidFill>
                <a:latin typeface="Verbatim"/>
                <a:cs typeface="Arial" panose="020B0604020202020204" pitchFamily="34" charset="0"/>
              </a:rPr>
              <a:t>SavedStateHandle</a:t>
            </a:r>
            <a:r>
              <a:rPr lang="pl-PL" sz="1400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Umożliwia automatyczne wstrzyknięcie obiektu </a:t>
            </a:r>
            <a:r>
              <a:rPr lang="pl-PL" sz="1400" dirty="0" err="1">
                <a:solidFill>
                  <a:schemeClr val="accent4">
                    <a:lumMod val="50000"/>
                  </a:schemeClr>
                </a:solidFill>
                <a:latin typeface="Verbatim"/>
                <a:cs typeface="Arial" panose="020B0604020202020204" pitchFamily="34" charset="0"/>
              </a:rPr>
              <a:t>SavedStateHandle</a:t>
            </a:r>
            <a:r>
              <a:rPr lang="pl-PL" sz="1400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który pozwala na </a:t>
            </a:r>
            <a:r>
              <a:rPr lang="pl-PL" sz="1400" b="1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odczytanie argumentów </a:t>
            </a:r>
            <a:r>
              <a:rPr lang="pl-PL" sz="1400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przekazanych przez </a:t>
            </a:r>
            <a:r>
              <a:rPr lang="pl-PL" sz="1400" b="1" dirty="0" err="1">
                <a:solidFill>
                  <a:schemeClr val="accent4">
                    <a:lumMod val="50000"/>
                  </a:schemeClr>
                </a:solidFill>
                <a:latin typeface="Verbatim"/>
                <a:cs typeface="Arial" panose="020B0604020202020204" pitchFamily="34" charset="0"/>
              </a:rPr>
              <a:t>Compose</a:t>
            </a:r>
            <a:r>
              <a:rPr lang="pl-PL" sz="1400" b="1" dirty="0">
                <a:solidFill>
                  <a:schemeClr val="accent4">
                    <a:lumMod val="50000"/>
                  </a:schemeClr>
                </a:solidFill>
                <a:latin typeface="Verbatim"/>
                <a:cs typeface="Arial" panose="020B0604020202020204" pitchFamily="34" charset="0"/>
              </a:rPr>
              <a:t> </a:t>
            </a:r>
            <a:r>
              <a:rPr lang="pl-PL" sz="1400" b="1" dirty="0" err="1">
                <a:solidFill>
                  <a:schemeClr val="accent4">
                    <a:lumMod val="50000"/>
                  </a:schemeClr>
                </a:solidFill>
                <a:latin typeface="Verbatim"/>
                <a:cs typeface="Arial" panose="020B0604020202020204" pitchFamily="34" charset="0"/>
              </a:rPr>
              <a:t>Navigation</a:t>
            </a:r>
            <a:r>
              <a:rPr lang="pl-PL" sz="1400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pl-PL" sz="1400" b="1" i="1" dirty="0">
              <a:solidFill>
                <a:schemeClr val="accent4">
                  <a:lumMod val="50000"/>
                </a:schemeClr>
              </a:solidFill>
              <a:latin typeface="Verbatim"/>
              <a:cs typeface="Arial" panose="020B0604020202020204" pitchFamily="34" charset="0"/>
            </a:endParaRPr>
          </a:p>
        </p:txBody>
      </p:sp>
      <p:cxnSp>
        <p:nvCxnSpPr>
          <p:cNvPr id="34" name="Łącznik prosty ze strzałką 33">
            <a:extLst>
              <a:ext uri="{FF2B5EF4-FFF2-40B4-BE49-F238E27FC236}">
                <a16:creationId xmlns:a16="http://schemas.microsoft.com/office/drawing/2014/main" id="{41126FD2-8168-C9A1-41E0-103B22DF057A}"/>
              </a:ext>
            </a:extLst>
          </p:cNvPr>
          <p:cNvCxnSpPr>
            <a:cxnSpLocks/>
          </p:cNvCxnSpPr>
          <p:nvPr/>
        </p:nvCxnSpPr>
        <p:spPr>
          <a:xfrm flipV="1">
            <a:off x="4027947" y="1566312"/>
            <a:ext cx="527739" cy="755334"/>
          </a:xfrm>
          <a:prstGeom prst="straightConnector1">
            <a:avLst/>
          </a:prstGeom>
          <a:ln w="63500" cap="rnd"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35460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 cstate="print"/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3ACAB58-1715-1D49-758A-055BAF189E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74A0B91-3CB7-8199-3A15-5511B76F75EE}"/>
              </a:ext>
            </a:extLst>
          </p:cNvPr>
          <p:cNvSpPr/>
          <p:nvPr/>
        </p:nvSpPr>
        <p:spPr>
          <a:xfrm>
            <a:off x="1979711" y="188640"/>
            <a:ext cx="7149379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l-PL" sz="26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Dagger-Hilt</a:t>
            </a:r>
            <a:endParaRPr lang="pl-PL" sz="26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5" name="Obraz 14">
            <a:extLst>
              <a:ext uri="{FF2B5EF4-FFF2-40B4-BE49-F238E27FC236}">
                <a16:creationId xmlns:a16="http://schemas.microsoft.com/office/drawing/2014/main" id="{69DF4B02-C5E5-CB6A-D549-C963867BF3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2459" y="879855"/>
            <a:ext cx="4176464" cy="2480276"/>
          </a:xfrm>
          <a:prstGeom prst="rect">
            <a:avLst/>
          </a:prstGeom>
        </p:spPr>
      </p:pic>
      <p:pic>
        <p:nvPicPr>
          <p:cNvPr id="10" name="Obraz 9">
            <a:extLst>
              <a:ext uri="{FF2B5EF4-FFF2-40B4-BE49-F238E27FC236}">
                <a16:creationId xmlns:a16="http://schemas.microsoft.com/office/drawing/2014/main" id="{2C9F8329-2BE5-2245-8145-C280C2224E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52459" y="3558904"/>
            <a:ext cx="4819997" cy="3232523"/>
          </a:xfrm>
          <a:prstGeom prst="rect">
            <a:avLst/>
          </a:prstGeom>
        </p:spPr>
      </p:pic>
      <p:cxnSp>
        <p:nvCxnSpPr>
          <p:cNvPr id="3" name="Łącznik prosty ze strzałką 2">
            <a:extLst>
              <a:ext uri="{FF2B5EF4-FFF2-40B4-BE49-F238E27FC236}">
                <a16:creationId xmlns:a16="http://schemas.microsoft.com/office/drawing/2014/main" id="{0A27A73C-BF69-44A9-9F58-67F55D499DF5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4139952" y="1204513"/>
            <a:ext cx="354446" cy="163026"/>
          </a:xfrm>
          <a:prstGeom prst="straightConnector1">
            <a:avLst/>
          </a:prstGeom>
          <a:ln w="63500" cap="rnd"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Prostokąt: zaokrąglone rogi 3">
            <a:extLst>
              <a:ext uri="{FF2B5EF4-FFF2-40B4-BE49-F238E27FC236}">
                <a16:creationId xmlns:a16="http://schemas.microsoft.com/office/drawing/2014/main" id="{9C01BF44-5CE8-4033-A071-B98F5773019F}"/>
              </a:ext>
            </a:extLst>
          </p:cNvPr>
          <p:cNvSpPr/>
          <p:nvPr/>
        </p:nvSpPr>
        <p:spPr>
          <a:xfrm>
            <a:off x="112272" y="718887"/>
            <a:ext cx="4027679" cy="954108"/>
          </a:xfrm>
          <a:prstGeom prst="roundRect">
            <a:avLst>
              <a:gd name="adj" fmla="val 5695"/>
            </a:avLst>
          </a:prstGeom>
          <a:solidFill>
            <a:schemeClr val="bg1"/>
          </a:solidFill>
          <a:ln w="635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A9290EB8-4A5F-6538-0531-9A4D67D13D74}"/>
              </a:ext>
            </a:extLst>
          </p:cNvPr>
          <p:cNvSpPr txBox="1"/>
          <p:nvPr/>
        </p:nvSpPr>
        <p:spPr>
          <a:xfrm>
            <a:off x="105728" y="727459"/>
            <a:ext cx="403422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l-PL" sz="1400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 aplikacji są dwa </a:t>
            </a:r>
            <a:r>
              <a:rPr lang="pl-PL" sz="1400" dirty="0" err="1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ViewModele</a:t>
            </a:r>
            <a:r>
              <a:rPr lang="pl-PL" sz="1400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ponieważ każdy z nich jest odpowiedzialny za logikę i stan </a:t>
            </a:r>
            <a:r>
              <a:rPr lang="pl-PL" sz="1400" b="1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jednego, konkretnego ekranu</a:t>
            </a:r>
            <a:r>
              <a:rPr lang="pl-PL" sz="1400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co jest zgodne z zasadą </a:t>
            </a:r>
            <a:r>
              <a:rPr lang="pl-PL" sz="1400" b="1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separacji odpowiedzialności.</a:t>
            </a:r>
            <a:endParaRPr lang="pl-PL" sz="1400" b="1" i="1" dirty="0">
              <a:solidFill>
                <a:schemeClr val="accent4">
                  <a:lumMod val="50000"/>
                </a:schemeClr>
              </a:solidFill>
              <a:latin typeface="Verbatim"/>
              <a:cs typeface="Arial" panose="020B0604020202020204" pitchFamily="34" charset="0"/>
            </a:endParaRPr>
          </a:p>
        </p:txBody>
      </p:sp>
      <p:cxnSp>
        <p:nvCxnSpPr>
          <p:cNvPr id="6" name="Łącznik prosty ze strzałką 5">
            <a:extLst>
              <a:ext uri="{FF2B5EF4-FFF2-40B4-BE49-F238E27FC236}">
                <a16:creationId xmlns:a16="http://schemas.microsoft.com/office/drawing/2014/main" id="{9C1C8AA2-C4AB-A0E5-014B-054712E950F0}"/>
              </a:ext>
            </a:extLst>
          </p:cNvPr>
          <p:cNvCxnSpPr>
            <a:cxnSpLocks/>
          </p:cNvCxnSpPr>
          <p:nvPr/>
        </p:nvCxnSpPr>
        <p:spPr>
          <a:xfrm>
            <a:off x="3974579" y="1672995"/>
            <a:ext cx="957461" cy="1796898"/>
          </a:xfrm>
          <a:prstGeom prst="straightConnector1">
            <a:avLst/>
          </a:prstGeom>
          <a:ln w="63500" cap="rnd"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Łącznik prosty ze strzałką 17">
            <a:extLst>
              <a:ext uri="{FF2B5EF4-FFF2-40B4-BE49-F238E27FC236}">
                <a16:creationId xmlns:a16="http://schemas.microsoft.com/office/drawing/2014/main" id="{33F6A6AF-E036-754F-4E0A-A4140FBBB385}"/>
              </a:ext>
            </a:extLst>
          </p:cNvPr>
          <p:cNvCxnSpPr>
            <a:cxnSpLocks/>
            <a:stCxn id="20" idx="3"/>
          </p:cNvCxnSpPr>
          <p:nvPr/>
        </p:nvCxnSpPr>
        <p:spPr>
          <a:xfrm flipV="1">
            <a:off x="3609106" y="3696643"/>
            <a:ext cx="657842" cy="294951"/>
          </a:xfrm>
          <a:prstGeom prst="straightConnector1">
            <a:avLst/>
          </a:prstGeom>
          <a:ln w="63500" cap="rnd"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Prostokąt: zaokrąglone rogi 18">
            <a:extLst>
              <a:ext uri="{FF2B5EF4-FFF2-40B4-BE49-F238E27FC236}">
                <a16:creationId xmlns:a16="http://schemas.microsoft.com/office/drawing/2014/main" id="{968A4777-C0A4-47A4-D2B6-6DF2DA283825}"/>
              </a:ext>
            </a:extLst>
          </p:cNvPr>
          <p:cNvSpPr/>
          <p:nvPr/>
        </p:nvSpPr>
        <p:spPr>
          <a:xfrm>
            <a:off x="35483" y="3284984"/>
            <a:ext cx="3559134" cy="1587768"/>
          </a:xfrm>
          <a:prstGeom prst="roundRect">
            <a:avLst>
              <a:gd name="adj" fmla="val 5695"/>
            </a:avLst>
          </a:prstGeom>
          <a:solidFill>
            <a:schemeClr val="bg1"/>
          </a:solidFill>
          <a:ln w="635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20" name="pole tekstowe 19">
            <a:extLst>
              <a:ext uri="{FF2B5EF4-FFF2-40B4-BE49-F238E27FC236}">
                <a16:creationId xmlns:a16="http://schemas.microsoft.com/office/drawing/2014/main" id="{3FEFF9F8-BBBD-C58B-E7D5-E30E8D284A2B}"/>
              </a:ext>
            </a:extLst>
          </p:cNvPr>
          <p:cNvSpPr txBox="1"/>
          <p:nvPr/>
        </p:nvSpPr>
        <p:spPr>
          <a:xfrm>
            <a:off x="49972" y="3299096"/>
            <a:ext cx="35591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l-PL" sz="1400" dirty="0">
                <a:solidFill>
                  <a:schemeClr val="accent4">
                    <a:lumMod val="50000"/>
                  </a:schemeClr>
                </a:solidFill>
                <a:latin typeface="Verbatim"/>
                <a:cs typeface="Arial" panose="020B0604020202020204" pitchFamily="34" charset="0"/>
              </a:rPr>
              <a:t>@HiltViewModel </a:t>
            </a:r>
            <a:r>
              <a:rPr lang="pl-PL" sz="1400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specjalna adnotacja </a:t>
            </a:r>
            <a:r>
              <a:rPr lang="pl-PL" sz="1400" dirty="0">
                <a:solidFill>
                  <a:schemeClr val="accent4">
                    <a:lumMod val="50000"/>
                  </a:schemeClr>
                </a:solidFill>
                <a:latin typeface="Verbatim"/>
                <a:cs typeface="Arial" panose="020B0604020202020204" pitchFamily="34" charset="0"/>
              </a:rPr>
              <a:t>Hilt</a:t>
            </a:r>
            <a:r>
              <a:rPr lang="pl-PL" sz="1400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która musi być użyta zamiast </a:t>
            </a:r>
            <a:r>
              <a:rPr lang="pl-PL" sz="1400" dirty="0">
                <a:solidFill>
                  <a:schemeClr val="accent4">
                    <a:lumMod val="50000"/>
                  </a:schemeClr>
                </a:solidFill>
                <a:latin typeface="Verbatim"/>
                <a:cs typeface="Arial" panose="020B0604020202020204" pitchFamily="34" charset="0"/>
              </a:rPr>
              <a:t>@Inject </a:t>
            </a:r>
            <a:r>
              <a:rPr lang="pl-PL" sz="1400" dirty="0" err="1">
                <a:solidFill>
                  <a:schemeClr val="accent4">
                    <a:lumMod val="50000"/>
                  </a:schemeClr>
                </a:solidFill>
                <a:latin typeface="Verbatim"/>
                <a:cs typeface="Arial" panose="020B0604020202020204" pitchFamily="34" charset="0"/>
              </a:rPr>
              <a:t>constructor</a:t>
            </a:r>
            <a:r>
              <a:rPr lang="pl-PL" sz="1400" dirty="0">
                <a:solidFill>
                  <a:schemeClr val="accent4">
                    <a:lumMod val="50000"/>
                  </a:schemeClr>
                </a:solidFill>
                <a:latin typeface="Verbatim"/>
                <a:cs typeface="Arial" panose="020B0604020202020204" pitchFamily="34" charset="0"/>
              </a:rPr>
              <a:t> </a:t>
            </a:r>
            <a:r>
              <a:rPr lang="pl-PL" sz="1400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 przypadku </a:t>
            </a:r>
            <a:r>
              <a:rPr lang="pl-PL" sz="1400" dirty="0" err="1">
                <a:solidFill>
                  <a:schemeClr val="accent4">
                    <a:lumMod val="50000"/>
                  </a:schemeClr>
                </a:solidFill>
                <a:latin typeface="Verbatim"/>
                <a:cs typeface="Arial" panose="020B0604020202020204" pitchFamily="34" charset="0"/>
              </a:rPr>
              <a:t>ViewModeli</a:t>
            </a:r>
            <a:r>
              <a:rPr lang="pl-PL" sz="1400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algn="just"/>
            <a:r>
              <a:rPr lang="pl-PL" sz="1400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Informuje </a:t>
            </a:r>
            <a:r>
              <a:rPr lang="pl-PL" sz="1400" dirty="0">
                <a:solidFill>
                  <a:schemeClr val="accent4">
                    <a:lumMod val="50000"/>
                  </a:schemeClr>
                </a:solidFill>
                <a:latin typeface="Verbatim"/>
                <a:cs typeface="Arial" panose="020B0604020202020204" pitchFamily="34" charset="0"/>
              </a:rPr>
              <a:t>Hilt</a:t>
            </a:r>
            <a:r>
              <a:rPr lang="pl-PL" sz="1400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że ta klasa jest </a:t>
            </a:r>
            <a:r>
              <a:rPr lang="pl-PL" sz="1400" dirty="0" err="1">
                <a:solidFill>
                  <a:schemeClr val="accent4">
                    <a:lumMod val="50000"/>
                  </a:schemeClr>
                </a:solidFill>
                <a:latin typeface="Verbatim"/>
                <a:cs typeface="Arial" panose="020B0604020202020204" pitchFamily="34" charset="0"/>
              </a:rPr>
              <a:t>ViewModelem</a:t>
            </a:r>
            <a:r>
              <a:rPr lang="pl-PL" sz="1400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 ma być </a:t>
            </a:r>
            <a:r>
              <a:rPr lang="pl-PL" sz="1400" b="1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przygotowana do wstrzykiwania zależności.</a:t>
            </a:r>
          </a:p>
        </p:txBody>
      </p:sp>
      <p:sp>
        <p:nvSpPr>
          <p:cNvPr id="23" name="Prostokąt: zaokrąglone rogi 22">
            <a:extLst>
              <a:ext uri="{FF2B5EF4-FFF2-40B4-BE49-F238E27FC236}">
                <a16:creationId xmlns:a16="http://schemas.microsoft.com/office/drawing/2014/main" id="{19051BFE-E7BF-46EF-AADC-FFCED3BEEAF0}"/>
              </a:ext>
            </a:extLst>
          </p:cNvPr>
          <p:cNvSpPr/>
          <p:nvPr/>
        </p:nvSpPr>
        <p:spPr>
          <a:xfrm>
            <a:off x="35483" y="5423709"/>
            <a:ext cx="3559134" cy="1384995"/>
          </a:xfrm>
          <a:prstGeom prst="roundRect">
            <a:avLst>
              <a:gd name="adj" fmla="val 5695"/>
            </a:avLst>
          </a:prstGeom>
          <a:solidFill>
            <a:schemeClr val="bg1"/>
          </a:solidFill>
          <a:ln w="635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24" name="pole tekstowe 23">
            <a:extLst>
              <a:ext uri="{FF2B5EF4-FFF2-40B4-BE49-F238E27FC236}">
                <a16:creationId xmlns:a16="http://schemas.microsoft.com/office/drawing/2014/main" id="{E86301DC-4B1E-973E-407F-D11A234469ED}"/>
              </a:ext>
            </a:extLst>
          </p:cNvPr>
          <p:cNvSpPr txBox="1"/>
          <p:nvPr/>
        </p:nvSpPr>
        <p:spPr>
          <a:xfrm>
            <a:off x="60999" y="5441550"/>
            <a:ext cx="355913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l-PL" sz="1400" dirty="0" err="1">
                <a:solidFill>
                  <a:schemeClr val="accent4">
                    <a:lumMod val="50000"/>
                  </a:schemeClr>
                </a:solidFill>
                <a:latin typeface="Verbatim"/>
                <a:cs typeface="Arial" panose="020B0604020202020204" pitchFamily="34" charset="0"/>
              </a:rPr>
              <a:t>ViewModele</a:t>
            </a:r>
            <a:r>
              <a:rPr lang="pl-PL" sz="1400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mają specjalny </a:t>
            </a:r>
            <a:r>
              <a:rPr lang="pl-PL" sz="1400" b="1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cykl życia </a:t>
            </a:r>
            <a:r>
              <a:rPr lang="pl-PL" sz="1400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Adnotacja </a:t>
            </a:r>
            <a:r>
              <a:rPr lang="pl-PL" sz="1400" dirty="0">
                <a:solidFill>
                  <a:schemeClr val="accent4">
                    <a:lumMod val="50000"/>
                  </a:schemeClr>
                </a:solidFill>
                <a:latin typeface="Verbatim"/>
                <a:cs typeface="Arial" panose="020B0604020202020204" pitchFamily="34" charset="0"/>
              </a:rPr>
              <a:t>@HiltViewModel </a:t>
            </a:r>
            <a:r>
              <a:rPr lang="pl-PL" sz="1400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zapewnia, że </a:t>
            </a:r>
            <a:r>
              <a:rPr lang="pl-PL" sz="1400" dirty="0">
                <a:solidFill>
                  <a:schemeClr val="accent4">
                    <a:lumMod val="50000"/>
                  </a:schemeClr>
                </a:solidFill>
                <a:latin typeface="Verbatim"/>
                <a:cs typeface="Arial" panose="020B0604020202020204" pitchFamily="34" charset="0"/>
              </a:rPr>
              <a:t>Hilt</a:t>
            </a:r>
            <a:r>
              <a:rPr lang="pl-PL" sz="1400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będzie tworzył i </a:t>
            </a:r>
            <a:r>
              <a:rPr lang="pl-PL" sz="1400" b="1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dostarczał instancje </a:t>
            </a:r>
            <a:r>
              <a:rPr lang="pl-PL" sz="1400" dirty="0" err="1">
                <a:solidFill>
                  <a:schemeClr val="accent4">
                    <a:lumMod val="50000"/>
                  </a:schemeClr>
                </a:solidFill>
                <a:latin typeface="Verbatim"/>
                <a:cs typeface="Arial" panose="020B0604020202020204" pitchFamily="34" charset="0"/>
              </a:rPr>
              <a:t>ViewModelu</a:t>
            </a:r>
            <a:r>
              <a:rPr lang="pl-PL" sz="1400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w sposób </a:t>
            </a:r>
            <a:r>
              <a:rPr lang="pl-PL" sz="1400" b="1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zgodny z tym cyklem.</a:t>
            </a:r>
          </a:p>
        </p:txBody>
      </p:sp>
      <p:sp>
        <p:nvSpPr>
          <p:cNvPr id="26" name="Prostokąt: zaokrąglone rogi 25">
            <a:extLst>
              <a:ext uri="{FF2B5EF4-FFF2-40B4-BE49-F238E27FC236}">
                <a16:creationId xmlns:a16="http://schemas.microsoft.com/office/drawing/2014/main" id="{72D1D01D-FEA5-19FD-8820-82BBCA6A2B19}"/>
              </a:ext>
            </a:extLst>
          </p:cNvPr>
          <p:cNvSpPr/>
          <p:nvPr/>
        </p:nvSpPr>
        <p:spPr>
          <a:xfrm>
            <a:off x="123250" y="2066959"/>
            <a:ext cx="3890208" cy="991275"/>
          </a:xfrm>
          <a:prstGeom prst="roundRect">
            <a:avLst>
              <a:gd name="adj" fmla="val 5695"/>
            </a:avLst>
          </a:prstGeom>
          <a:solidFill>
            <a:schemeClr val="bg1"/>
          </a:solidFill>
          <a:ln w="635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27" name="pole tekstowe 26">
            <a:extLst>
              <a:ext uri="{FF2B5EF4-FFF2-40B4-BE49-F238E27FC236}">
                <a16:creationId xmlns:a16="http://schemas.microsoft.com/office/drawing/2014/main" id="{72FDF0D5-1685-7076-BBA0-E5802F415BA3}"/>
              </a:ext>
            </a:extLst>
          </p:cNvPr>
          <p:cNvSpPr txBox="1"/>
          <p:nvPr/>
        </p:nvSpPr>
        <p:spPr>
          <a:xfrm>
            <a:off x="123250" y="2066960"/>
            <a:ext cx="389020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l-PL" sz="1400" dirty="0" err="1">
                <a:solidFill>
                  <a:schemeClr val="accent4">
                    <a:lumMod val="50000"/>
                  </a:schemeClr>
                </a:solidFill>
                <a:latin typeface="Verbatim"/>
                <a:cs typeface="Arial" panose="020B0604020202020204" pitchFamily="34" charset="0"/>
              </a:rPr>
              <a:t>SavedStateHandle</a:t>
            </a:r>
            <a:r>
              <a:rPr lang="pl-PL" sz="1400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Umożliwia automatyczne wstrzyknięcie obiektu </a:t>
            </a:r>
            <a:r>
              <a:rPr lang="pl-PL" sz="1400" dirty="0" err="1">
                <a:solidFill>
                  <a:schemeClr val="accent4">
                    <a:lumMod val="50000"/>
                  </a:schemeClr>
                </a:solidFill>
                <a:latin typeface="Verbatim"/>
                <a:cs typeface="Arial" panose="020B0604020202020204" pitchFamily="34" charset="0"/>
              </a:rPr>
              <a:t>SavedStateHandle</a:t>
            </a:r>
            <a:r>
              <a:rPr lang="pl-PL" sz="1400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który pozwala na </a:t>
            </a:r>
            <a:r>
              <a:rPr lang="pl-PL" sz="1400" b="1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odczytanie argumentów </a:t>
            </a:r>
            <a:r>
              <a:rPr lang="pl-PL" sz="1400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przekazanych przez </a:t>
            </a:r>
            <a:r>
              <a:rPr lang="pl-PL" sz="1400" b="1" dirty="0" err="1">
                <a:solidFill>
                  <a:schemeClr val="accent4">
                    <a:lumMod val="50000"/>
                  </a:schemeClr>
                </a:solidFill>
                <a:latin typeface="Verbatim"/>
                <a:cs typeface="Arial" panose="020B0604020202020204" pitchFamily="34" charset="0"/>
              </a:rPr>
              <a:t>Compose</a:t>
            </a:r>
            <a:r>
              <a:rPr lang="pl-PL" sz="1400" b="1" dirty="0">
                <a:solidFill>
                  <a:schemeClr val="accent4">
                    <a:lumMod val="50000"/>
                  </a:schemeClr>
                </a:solidFill>
                <a:latin typeface="Verbatim"/>
                <a:cs typeface="Arial" panose="020B0604020202020204" pitchFamily="34" charset="0"/>
              </a:rPr>
              <a:t> </a:t>
            </a:r>
            <a:r>
              <a:rPr lang="pl-PL" sz="1400" b="1" dirty="0" err="1">
                <a:solidFill>
                  <a:schemeClr val="accent4">
                    <a:lumMod val="50000"/>
                  </a:schemeClr>
                </a:solidFill>
                <a:latin typeface="Verbatim"/>
                <a:cs typeface="Arial" panose="020B0604020202020204" pitchFamily="34" charset="0"/>
              </a:rPr>
              <a:t>Navigation</a:t>
            </a:r>
            <a:r>
              <a:rPr lang="pl-PL" sz="1400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pl-PL" sz="1400" b="1" i="1" dirty="0">
              <a:solidFill>
                <a:schemeClr val="accent4">
                  <a:lumMod val="50000"/>
                </a:schemeClr>
              </a:solidFill>
              <a:latin typeface="Verbatim"/>
              <a:cs typeface="Arial" panose="020B0604020202020204" pitchFamily="34" charset="0"/>
            </a:endParaRPr>
          </a:p>
        </p:txBody>
      </p:sp>
      <p:cxnSp>
        <p:nvCxnSpPr>
          <p:cNvPr id="34" name="Łącznik prosty ze strzałką 33">
            <a:extLst>
              <a:ext uri="{FF2B5EF4-FFF2-40B4-BE49-F238E27FC236}">
                <a16:creationId xmlns:a16="http://schemas.microsoft.com/office/drawing/2014/main" id="{0D6054EA-93DA-C413-1FD6-AC047F0B13CB}"/>
              </a:ext>
            </a:extLst>
          </p:cNvPr>
          <p:cNvCxnSpPr>
            <a:cxnSpLocks/>
          </p:cNvCxnSpPr>
          <p:nvPr/>
        </p:nvCxnSpPr>
        <p:spPr>
          <a:xfrm flipV="1">
            <a:off x="4027947" y="1566312"/>
            <a:ext cx="527739" cy="755334"/>
          </a:xfrm>
          <a:prstGeom prst="straightConnector1">
            <a:avLst/>
          </a:prstGeom>
          <a:ln w="63500" cap="rnd"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88137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 cstate="print"/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2AFE4C2-F9C4-5971-A131-ACFD492F8B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CD944FA-69D4-DA84-F141-B4C287591466}"/>
              </a:ext>
            </a:extLst>
          </p:cNvPr>
          <p:cNvSpPr/>
          <p:nvPr/>
        </p:nvSpPr>
        <p:spPr>
          <a:xfrm>
            <a:off x="1979711" y="188640"/>
            <a:ext cx="7149379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l-PL" sz="26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Dagger-Hilt</a:t>
            </a:r>
            <a:endParaRPr lang="pl-PL" sz="26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8" name="Obraz 7">
            <a:extLst>
              <a:ext uri="{FF2B5EF4-FFF2-40B4-BE49-F238E27FC236}">
                <a16:creationId xmlns:a16="http://schemas.microsoft.com/office/drawing/2014/main" id="{B6D6B50D-145A-D7BB-AAF3-3B79C0F055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7509" y="2276872"/>
            <a:ext cx="6640392" cy="2376265"/>
          </a:xfrm>
          <a:prstGeom prst="rect">
            <a:avLst/>
          </a:prstGeom>
        </p:spPr>
      </p:pic>
      <p:cxnSp>
        <p:nvCxnSpPr>
          <p:cNvPr id="9" name="Łącznik prosty ze strzałką 8">
            <a:extLst>
              <a:ext uri="{FF2B5EF4-FFF2-40B4-BE49-F238E27FC236}">
                <a16:creationId xmlns:a16="http://schemas.microsoft.com/office/drawing/2014/main" id="{4D6DDB3C-D3CA-10B1-417F-E0CD82594693}"/>
              </a:ext>
            </a:extLst>
          </p:cNvPr>
          <p:cNvCxnSpPr>
            <a:cxnSpLocks/>
          </p:cNvCxnSpPr>
          <p:nvPr/>
        </p:nvCxnSpPr>
        <p:spPr>
          <a:xfrm flipH="1">
            <a:off x="4860032" y="2198625"/>
            <a:ext cx="1800200" cy="726319"/>
          </a:xfrm>
          <a:prstGeom prst="straightConnector1">
            <a:avLst/>
          </a:prstGeom>
          <a:ln w="63500" cap="rnd"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Prostokąt: zaokrąglone rogi 10">
            <a:extLst>
              <a:ext uri="{FF2B5EF4-FFF2-40B4-BE49-F238E27FC236}">
                <a16:creationId xmlns:a16="http://schemas.microsoft.com/office/drawing/2014/main" id="{6663DA2A-5CF8-CA8D-6ABB-568D22A8BFF7}"/>
              </a:ext>
            </a:extLst>
          </p:cNvPr>
          <p:cNvSpPr/>
          <p:nvPr/>
        </p:nvSpPr>
        <p:spPr>
          <a:xfrm>
            <a:off x="2397271" y="1000850"/>
            <a:ext cx="5791382" cy="1204014"/>
          </a:xfrm>
          <a:prstGeom prst="roundRect">
            <a:avLst>
              <a:gd name="adj" fmla="val 5695"/>
            </a:avLst>
          </a:prstGeom>
          <a:solidFill>
            <a:schemeClr val="bg1"/>
          </a:solidFill>
          <a:ln w="635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12" name="pole tekstowe 11">
            <a:extLst>
              <a:ext uri="{FF2B5EF4-FFF2-40B4-BE49-F238E27FC236}">
                <a16:creationId xmlns:a16="http://schemas.microsoft.com/office/drawing/2014/main" id="{17B33ED8-A277-AEE6-4EA0-714E1570E307}"/>
              </a:ext>
            </a:extLst>
          </p:cNvPr>
          <p:cNvSpPr txBox="1"/>
          <p:nvPr/>
        </p:nvSpPr>
        <p:spPr>
          <a:xfrm>
            <a:off x="2411760" y="1014962"/>
            <a:ext cx="579138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l-PL" sz="1400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Zadaniem funkcji </a:t>
            </a:r>
            <a:r>
              <a:rPr lang="pl-PL" sz="1400" dirty="0" err="1">
                <a:solidFill>
                  <a:schemeClr val="accent4">
                    <a:lumMod val="50000"/>
                  </a:schemeClr>
                </a:solidFill>
                <a:latin typeface="Verbatim"/>
                <a:cs typeface="Arial" panose="020B0604020202020204" pitchFamily="34" charset="0"/>
              </a:rPr>
              <a:t>hiltViewModel</a:t>
            </a:r>
            <a:r>
              <a:rPr lang="pl-PL" sz="1400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jest </a:t>
            </a:r>
            <a:r>
              <a:rPr lang="pl-PL" sz="1400" b="1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automatyczne znalezienie </a:t>
            </a:r>
            <a:r>
              <a:rPr lang="pl-PL" sz="1400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</a:t>
            </a:r>
            <a:r>
              <a:rPr lang="pl-PL" sz="1400" b="1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dostarczenie</a:t>
            </a:r>
            <a:r>
              <a:rPr lang="pl-PL" sz="1400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prawidłowej, w pełni skonstruowanej </a:t>
            </a:r>
            <a:r>
              <a:rPr lang="pl-PL" sz="1400" b="1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instancji</a:t>
            </a:r>
            <a:r>
              <a:rPr lang="pl-PL" sz="1400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l-PL" sz="1400" b="1" dirty="0" err="1">
                <a:solidFill>
                  <a:schemeClr val="accent4">
                    <a:lumMod val="50000"/>
                  </a:schemeClr>
                </a:solidFill>
                <a:latin typeface="Verbatim"/>
                <a:cs typeface="Arial" panose="020B0604020202020204" pitchFamily="34" charset="0"/>
              </a:rPr>
              <a:t>ViewModelu</a:t>
            </a:r>
            <a:r>
              <a:rPr lang="pl-PL" sz="1400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dla danego ekranu. Automatycznie wiąże </a:t>
            </a:r>
            <a:r>
              <a:rPr lang="pl-PL" sz="1400" b="1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cykl życia </a:t>
            </a:r>
            <a:r>
              <a:rPr lang="pl-PL" sz="1400" dirty="0" err="1">
                <a:solidFill>
                  <a:schemeClr val="accent4">
                    <a:lumMod val="50000"/>
                  </a:schemeClr>
                </a:solidFill>
                <a:latin typeface="Verbatim"/>
                <a:cs typeface="Arial" panose="020B0604020202020204" pitchFamily="34" charset="0"/>
              </a:rPr>
              <a:t>ViewModelu</a:t>
            </a:r>
            <a:r>
              <a:rPr lang="pl-PL" sz="1400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z </a:t>
            </a:r>
            <a:r>
              <a:rPr lang="pl-PL" sz="1400" b="1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odpowiednim właścicielem</a:t>
            </a:r>
            <a:r>
              <a:rPr lang="pl-PL" sz="1400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którym najczęściej jest ekran nawigacji. </a:t>
            </a:r>
            <a:endParaRPr lang="pl-PL" sz="1400" b="1" dirty="0">
              <a:solidFill>
                <a:schemeClr val="accent4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6" name="Łącznik prosty ze strzałką 15">
            <a:extLst>
              <a:ext uri="{FF2B5EF4-FFF2-40B4-BE49-F238E27FC236}">
                <a16:creationId xmlns:a16="http://schemas.microsoft.com/office/drawing/2014/main" id="{1FA39FBB-D4E2-BAC9-FD5C-50A7FEF2B465}"/>
              </a:ext>
            </a:extLst>
          </p:cNvPr>
          <p:cNvCxnSpPr>
            <a:cxnSpLocks/>
          </p:cNvCxnSpPr>
          <p:nvPr/>
        </p:nvCxnSpPr>
        <p:spPr>
          <a:xfrm flipH="1">
            <a:off x="6444208" y="2212737"/>
            <a:ext cx="1136757" cy="2152367"/>
          </a:xfrm>
          <a:prstGeom prst="straightConnector1">
            <a:avLst/>
          </a:prstGeom>
          <a:ln w="63500" cap="rnd"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8" name="Obraz 27">
            <a:extLst>
              <a:ext uri="{FF2B5EF4-FFF2-40B4-BE49-F238E27FC236}">
                <a16:creationId xmlns:a16="http://schemas.microsoft.com/office/drawing/2014/main" id="{F8CB2990-A91E-65AA-F88F-8EE4D53988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3648" y="4941168"/>
            <a:ext cx="4876836" cy="657230"/>
          </a:xfrm>
          <a:prstGeom prst="rect">
            <a:avLst/>
          </a:prstGeom>
        </p:spPr>
      </p:pic>
      <p:pic>
        <p:nvPicPr>
          <p:cNvPr id="30" name="Obraz 29">
            <a:extLst>
              <a:ext uri="{FF2B5EF4-FFF2-40B4-BE49-F238E27FC236}">
                <a16:creationId xmlns:a16="http://schemas.microsoft.com/office/drawing/2014/main" id="{CBF13613-9959-1FF9-B6F7-E7D302AB95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18719" y="6063187"/>
            <a:ext cx="3905279" cy="371478"/>
          </a:xfrm>
          <a:prstGeom prst="rect">
            <a:avLst/>
          </a:prstGeom>
        </p:spPr>
      </p:pic>
      <p:sp>
        <p:nvSpPr>
          <p:cNvPr id="31" name="pole tekstowe 30">
            <a:extLst>
              <a:ext uri="{FF2B5EF4-FFF2-40B4-BE49-F238E27FC236}">
                <a16:creationId xmlns:a16="http://schemas.microsoft.com/office/drawing/2014/main" id="{16981BC7-AFA7-F465-30BA-A37542C48D20}"/>
              </a:ext>
            </a:extLst>
          </p:cNvPr>
          <p:cNvSpPr txBox="1"/>
          <p:nvPr/>
        </p:nvSpPr>
        <p:spPr>
          <a:xfrm>
            <a:off x="1547664" y="4653137"/>
            <a:ext cx="8640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l-PL" sz="1400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Bez </a:t>
            </a:r>
            <a:r>
              <a:rPr lang="pl-PL" sz="1400" dirty="0">
                <a:solidFill>
                  <a:schemeClr val="accent4">
                    <a:lumMod val="50000"/>
                  </a:schemeClr>
                </a:solidFill>
                <a:latin typeface="Verbatim"/>
                <a:cs typeface="Arial" panose="020B0604020202020204" pitchFamily="34" charset="0"/>
              </a:rPr>
              <a:t>Hilt</a:t>
            </a:r>
            <a:r>
              <a:rPr lang="pl-PL" sz="1400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pl-PL" sz="1400" b="1" dirty="0">
              <a:solidFill>
                <a:schemeClr val="accent4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pole tekstowe 31">
            <a:extLst>
              <a:ext uri="{FF2B5EF4-FFF2-40B4-BE49-F238E27FC236}">
                <a16:creationId xmlns:a16="http://schemas.microsoft.com/office/drawing/2014/main" id="{BF2B7872-6598-1DB3-D1EA-B0C81FAD0A8F}"/>
              </a:ext>
            </a:extLst>
          </p:cNvPr>
          <p:cNvSpPr txBox="1"/>
          <p:nvPr/>
        </p:nvSpPr>
        <p:spPr>
          <a:xfrm>
            <a:off x="1533175" y="5838129"/>
            <a:ext cx="8640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l-PL" sz="1400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Z </a:t>
            </a:r>
            <a:r>
              <a:rPr lang="pl-PL" sz="1400" dirty="0">
                <a:solidFill>
                  <a:schemeClr val="accent4">
                    <a:lumMod val="50000"/>
                  </a:schemeClr>
                </a:solidFill>
                <a:latin typeface="Verbatim"/>
                <a:cs typeface="Arial" panose="020B0604020202020204" pitchFamily="34" charset="0"/>
              </a:rPr>
              <a:t>Hilt</a:t>
            </a:r>
            <a:r>
              <a:rPr lang="pl-PL" sz="1400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pl-PL" sz="1400" b="1" dirty="0">
              <a:solidFill>
                <a:schemeClr val="accent4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62796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 cstate="print"/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72A8B59-ECB8-3D89-5BB6-09DE097210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694EC73-A406-C5EB-A93D-115FEEF7DBC1}"/>
              </a:ext>
            </a:extLst>
          </p:cNvPr>
          <p:cNvSpPr/>
          <p:nvPr/>
        </p:nvSpPr>
        <p:spPr>
          <a:xfrm>
            <a:off x="1979711" y="188640"/>
            <a:ext cx="7149379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l-PL" sz="26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Dagger-Hilt</a:t>
            </a:r>
            <a:r>
              <a:rPr lang="pl-PL" sz="2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- Podsumowanie</a:t>
            </a:r>
          </a:p>
        </p:txBody>
      </p:sp>
      <p:sp>
        <p:nvSpPr>
          <p:cNvPr id="3" name="pole tekstowe 2">
            <a:extLst>
              <a:ext uri="{FF2B5EF4-FFF2-40B4-BE49-F238E27FC236}">
                <a16:creationId xmlns:a16="http://schemas.microsoft.com/office/drawing/2014/main" id="{8F3366D8-4358-BDD2-DD27-1DD7E5697B1E}"/>
              </a:ext>
            </a:extLst>
          </p:cNvPr>
          <p:cNvSpPr txBox="1"/>
          <p:nvPr/>
        </p:nvSpPr>
        <p:spPr>
          <a:xfrm>
            <a:off x="1028699" y="836712"/>
            <a:ext cx="8100392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</a:pPr>
            <a:r>
              <a:rPr lang="pl-PL" sz="1400" dirty="0">
                <a:latin typeface="Verbatim"/>
              </a:rPr>
              <a:t>Hilt</a:t>
            </a:r>
            <a:r>
              <a:rPr lang="pl-PL" sz="1400" dirty="0"/>
              <a:t> to biblioteka do </a:t>
            </a:r>
            <a:r>
              <a:rPr lang="pl-PL" sz="1400" b="1" dirty="0"/>
              <a:t>wstrzykiwania zależności </a:t>
            </a:r>
            <a:r>
              <a:rPr lang="pl-PL" sz="1400" dirty="0"/>
              <a:t>(</a:t>
            </a:r>
            <a:r>
              <a:rPr lang="pl-PL" sz="1400" dirty="0" err="1"/>
              <a:t>Dependency</a:t>
            </a:r>
            <a:r>
              <a:rPr lang="pl-PL" sz="1400" dirty="0"/>
              <a:t> </a:t>
            </a:r>
            <a:r>
              <a:rPr lang="pl-PL" sz="1400" dirty="0" err="1"/>
              <a:t>Injection</a:t>
            </a:r>
            <a:r>
              <a:rPr lang="pl-PL" sz="1400" dirty="0"/>
              <a:t>) zbudowana na </a:t>
            </a:r>
            <a:r>
              <a:rPr lang="pl-PL" sz="1400" dirty="0" err="1">
                <a:latin typeface="Verbatim"/>
              </a:rPr>
              <a:t>Daggerze</a:t>
            </a:r>
            <a:r>
              <a:rPr lang="pl-PL" sz="1400" dirty="0"/>
              <a:t>, która upraszcza i </a:t>
            </a:r>
            <a:r>
              <a:rPr lang="pl-PL" sz="1400" b="1" dirty="0"/>
              <a:t>automatyzuje dostarczanie obiektów </a:t>
            </a:r>
            <a:r>
              <a:rPr lang="pl-PL" sz="1400" dirty="0"/>
              <a:t>(</a:t>
            </a:r>
            <a:r>
              <a:rPr lang="pl-PL" sz="1400" i="1" dirty="0"/>
              <a:t>zależności</a:t>
            </a:r>
            <a:r>
              <a:rPr lang="pl-PL" sz="1400" dirty="0"/>
              <a:t>) do różnych części aplikacji Android.</a:t>
            </a:r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72CD783E-03E1-31AC-DE57-A08974B51A8C}"/>
              </a:ext>
            </a:extLst>
          </p:cNvPr>
          <p:cNvSpPr txBox="1"/>
          <p:nvPr/>
        </p:nvSpPr>
        <p:spPr>
          <a:xfrm>
            <a:off x="1028698" y="1763467"/>
            <a:ext cx="810039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l-PL" sz="1400" b="1" dirty="0">
                <a:latin typeface="Verbatim"/>
              </a:rPr>
              <a:t>@HiltAndroidApp </a:t>
            </a:r>
            <a:r>
              <a:rPr lang="pl-PL" sz="1400" dirty="0">
                <a:latin typeface="Arial" panose="020B0604020202020204" pitchFamily="34" charset="0"/>
                <a:cs typeface="Arial" panose="020B0604020202020204" pitchFamily="34" charset="0"/>
              </a:rPr>
              <a:t>Umieszczana nad klasą </a:t>
            </a:r>
            <a:r>
              <a:rPr lang="pl-PL" sz="1400" dirty="0">
                <a:latin typeface="Verbatim"/>
                <a:cs typeface="Arial" panose="020B0604020202020204" pitchFamily="34" charset="0"/>
              </a:rPr>
              <a:t>Application</a:t>
            </a:r>
            <a:r>
              <a:rPr lang="pl-PL" sz="1400" dirty="0">
                <a:latin typeface="Arial" panose="020B0604020202020204" pitchFamily="34" charset="0"/>
                <a:cs typeface="Arial" panose="020B0604020202020204" pitchFamily="34" charset="0"/>
              </a:rPr>
              <a:t>, inicjuje </a:t>
            </a:r>
            <a:r>
              <a:rPr lang="pl-PL" sz="1400" dirty="0">
                <a:latin typeface="Verbatim"/>
                <a:cs typeface="Arial" panose="020B0604020202020204" pitchFamily="34" charset="0"/>
              </a:rPr>
              <a:t>Hilt</a:t>
            </a:r>
            <a:r>
              <a:rPr lang="pl-PL" sz="1400" dirty="0">
                <a:latin typeface="Arial" panose="020B0604020202020204" pitchFamily="34" charset="0"/>
                <a:cs typeface="Arial" panose="020B0604020202020204" pitchFamily="34" charset="0"/>
              </a:rPr>
              <a:t> dla całej aplikacji i tworzy </a:t>
            </a:r>
            <a:r>
              <a:rPr lang="pl-PL" sz="1400" b="1" dirty="0">
                <a:latin typeface="Arial" panose="020B0604020202020204" pitchFamily="34" charset="0"/>
                <a:cs typeface="Arial" panose="020B0604020202020204" pitchFamily="34" charset="0"/>
              </a:rPr>
              <a:t>główny kontener zależności.</a:t>
            </a:r>
          </a:p>
        </p:txBody>
      </p:sp>
    </p:spTree>
    <p:extLst>
      <p:ext uri="{BB962C8B-B14F-4D97-AF65-F5344CB8AC3E}">
        <p14:creationId xmlns:p14="http://schemas.microsoft.com/office/powerpoint/2010/main" val="27625786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 cstate="print"/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554EF8A-1C7D-6888-7C67-1D520CE623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006E762-448B-1F6A-52EA-64C195AF6898}"/>
              </a:ext>
            </a:extLst>
          </p:cNvPr>
          <p:cNvSpPr/>
          <p:nvPr/>
        </p:nvSpPr>
        <p:spPr>
          <a:xfrm>
            <a:off x="1979711" y="188640"/>
            <a:ext cx="7149379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l-PL" sz="26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Dagger-Hilt</a:t>
            </a:r>
            <a:r>
              <a:rPr lang="pl-PL" sz="2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- Podsumowanie</a:t>
            </a:r>
          </a:p>
        </p:txBody>
      </p:sp>
      <p:sp>
        <p:nvSpPr>
          <p:cNvPr id="3" name="pole tekstowe 2">
            <a:extLst>
              <a:ext uri="{FF2B5EF4-FFF2-40B4-BE49-F238E27FC236}">
                <a16:creationId xmlns:a16="http://schemas.microsoft.com/office/drawing/2014/main" id="{ADE6D85A-CE53-04A8-7664-0A022C594683}"/>
              </a:ext>
            </a:extLst>
          </p:cNvPr>
          <p:cNvSpPr txBox="1"/>
          <p:nvPr/>
        </p:nvSpPr>
        <p:spPr>
          <a:xfrm>
            <a:off x="1028699" y="836712"/>
            <a:ext cx="8100392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</a:pPr>
            <a:r>
              <a:rPr lang="pl-PL" sz="1400" dirty="0">
                <a:latin typeface="Verbatim"/>
              </a:rPr>
              <a:t>Hilt</a:t>
            </a:r>
            <a:r>
              <a:rPr lang="pl-PL" sz="1400" dirty="0"/>
              <a:t> to biblioteka do </a:t>
            </a:r>
            <a:r>
              <a:rPr lang="pl-PL" sz="1400" b="1" dirty="0"/>
              <a:t>wstrzykiwania zależności </a:t>
            </a:r>
            <a:r>
              <a:rPr lang="pl-PL" sz="1400" dirty="0"/>
              <a:t>(</a:t>
            </a:r>
            <a:r>
              <a:rPr lang="pl-PL" sz="1400" dirty="0" err="1"/>
              <a:t>Dependency</a:t>
            </a:r>
            <a:r>
              <a:rPr lang="pl-PL" sz="1400" dirty="0"/>
              <a:t> </a:t>
            </a:r>
            <a:r>
              <a:rPr lang="pl-PL" sz="1400" dirty="0" err="1"/>
              <a:t>Injection</a:t>
            </a:r>
            <a:r>
              <a:rPr lang="pl-PL" sz="1400" dirty="0"/>
              <a:t>) zbudowana na </a:t>
            </a:r>
            <a:r>
              <a:rPr lang="pl-PL" sz="1400" dirty="0" err="1">
                <a:latin typeface="Verbatim"/>
              </a:rPr>
              <a:t>Daggerze</a:t>
            </a:r>
            <a:r>
              <a:rPr lang="pl-PL" sz="1400" dirty="0"/>
              <a:t>, która upraszcza i </a:t>
            </a:r>
            <a:r>
              <a:rPr lang="pl-PL" sz="1400" b="1" dirty="0"/>
              <a:t>automatyzuje dostarczanie obiektów </a:t>
            </a:r>
            <a:r>
              <a:rPr lang="pl-PL" sz="1400" dirty="0"/>
              <a:t>(</a:t>
            </a:r>
            <a:r>
              <a:rPr lang="pl-PL" sz="1400" i="1" dirty="0"/>
              <a:t>zależności</a:t>
            </a:r>
            <a:r>
              <a:rPr lang="pl-PL" sz="1400" dirty="0"/>
              <a:t>) do różnych części aplikacji Android.</a:t>
            </a:r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D943DC6A-4074-F62C-1BA0-0048564BCF6D}"/>
              </a:ext>
            </a:extLst>
          </p:cNvPr>
          <p:cNvSpPr txBox="1"/>
          <p:nvPr/>
        </p:nvSpPr>
        <p:spPr>
          <a:xfrm>
            <a:off x="1028698" y="1763467"/>
            <a:ext cx="8100392" cy="1031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l-PL" sz="1400" b="1" dirty="0">
                <a:latin typeface="Verbatim"/>
              </a:rPr>
              <a:t>@HiltAndroidApp </a:t>
            </a:r>
            <a:r>
              <a:rPr lang="pl-PL" sz="1400" dirty="0">
                <a:latin typeface="Arial" panose="020B0604020202020204" pitchFamily="34" charset="0"/>
                <a:cs typeface="Arial" panose="020B0604020202020204" pitchFamily="34" charset="0"/>
              </a:rPr>
              <a:t>Umieszczana nad klasą </a:t>
            </a:r>
            <a:r>
              <a:rPr lang="pl-PL" sz="1400" dirty="0">
                <a:latin typeface="Verbatim"/>
                <a:cs typeface="Arial" panose="020B0604020202020204" pitchFamily="34" charset="0"/>
              </a:rPr>
              <a:t>Application</a:t>
            </a:r>
            <a:r>
              <a:rPr lang="pl-PL" sz="1400" dirty="0">
                <a:latin typeface="Arial" panose="020B0604020202020204" pitchFamily="34" charset="0"/>
                <a:cs typeface="Arial" panose="020B0604020202020204" pitchFamily="34" charset="0"/>
              </a:rPr>
              <a:t>, inicjuje </a:t>
            </a:r>
            <a:r>
              <a:rPr lang="pl-PL" sz="1400" dirty="0">
                <a:latin typeface="Verbatim"/>
                <a:cs typeface="Arial" panose="020B0604020202020204" pitchFamily="34" charset="0"/>
              </a:rPr>
              <a:t>Hilt</a:t>
            </a:r>
            <a:r>
              <a:rPr lang="pl-PL" sz="1400" dirty="0">
                <a:latin typeface="Arial" panose="020B0604020202020204" pitchFamily="34" charset="0"/>
                <a:cs typeface="Arial" panose="020B0604020202020204" pitchFamily="34" charset="0"/>
              </a:rPr>
              <a:t> dla całej aplikacji i tworzy </a:t>
            </a:r>
            <a:r>
              <a:rPr lang="pl-PL" sz="1400" b="1" dirty="0">
                <a:latin typeface="Arial" panose="020B0604020202020204" pitchFamily="34" charset="0"/>
                <a:cs typeface="Arial" panose="020B0604020202020204" pitchFamily="34" charset="0"/>
              </a:rPr>
              <a:t>główny kontener zależności.</a:t>
            </a:r>
          </a:p>
          <a:p>
            <a:pPr marL="285750" indent="-28575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l-PL" sz="1400" b="1" dirty="0">
                <a:latin typeface="Verbatim"/>
              </a:rPr>
              <a:t>@AndroidEntryPoint </a:t>
            </a:r>
            <a:r>
              <a:rPr lang="pl-PL" sz="1400" dirty="0">
                <a:latin typeface="Arial" panose="020B0604020202020204" pitchFamily="34" charset="0"/>
                <a:cs typeface="Arial" panose="020B0604020202020204" pitchFamily="34" charset="0"/>
              </a:rPr>
              <a:t>Oznacza komponent Androida (np. </a:t>
            </a:r>
            <a:r>
              <a:rPr lang="pl-PL" sz="1400" dirty="0">
                <a:latin typeface="Verbatim"/>
                <a:cs typeface="Arial" panose="020B0604020202020204" pitchFamily="34" charset="0"/>
              </a:rPr>
              <a:t>Activity</a:t>
            </a:r>
            <a:r>
              <a:rPr lang="pl-PL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pl-PL" sz="1400" dirty="0">
                <a:latin typeface="Verbatim"/>
                <a:cs typeface="Arial" panose="020B0604020202020204" pitchFamily="34" charset="0"/>
              </a:rPr>
              <a:t>Fragment</a:t>
            </a:r>
            <a:r>
              <a:rPr lang="pl-PL" sz="1400" dirty="0">
                <a:latin typeface="Arial" panose="020B0604020202020204" pitchFamily="34" charset="0"/>
                <a:cs typeface="Arial" panose="020B0604020202020204" pitchFamily="34" charset="0"/>
              </a:rPr>
              <a:t>), informując </a:t>
            </a:r>
            <a:r>
              <a:rPr lang="pl-PL" sz="1400" dirty="0">
                <a:latin typeface="Verbatim"/>
                <a:cs typeface="Arial" panose="020B0604020202020204" pitchFamily="34" charset="0"/>
              </a:rPr>
              <a:t>Hilt</a:t>
            </a:r>
            <a:r>
              <a:rPr lang="pl-PL" sz="1400" dirty="0">
                <a:latin typeface="Arial" panose="020B0604020202020204" pitchFamily="34" charset="0"/>
                <a:cs typeface="Arial" panose="020B0604020202020204" pitchFamily="34" charset="0"/>
              </a:rPr>
              <a:t>, że ma do niego wstrzykiwać zależności.</a:t>
            </a:r>
          </a:p>
        </p:txBody>
      </p:sp>
    </p:spTree>
    <p:extLst>
      <p:ext uri="{BB962C8B-B14F-4D97-AF65-F5344CB8AC3E}">
        <p14:creationId xmlns:p14="http://schemas.microsoft.com/office/powerpoint/2010/main" val="30156360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 cstate="print"/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C89E8D2-B1D1-4F0C-4EF5-10DF1C70A4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21BB7C3-EBF4-9CCA-DE2A-CA46AF4EC198}"/>
              </a:ext>
            </a:extLst>
          </p:cNvPr>
          <p:cNvSpPr/>
          <p:nvPr/>
        </p:nvSpPr>
        <p:spPr>
          <a:xfrm>
            <a:off x="1979712" y="188640"/>
            <a:ext cx="6696744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l-PL" sz="2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Wstrzykiwanie zależności</a:t>
            </a:r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C6BE9BF5-80A3-6001-38E1-D89743D305CA}"/>
              </a:ext>
            </a:extLst>
          </p:cNvPr>
          <p:cNvSpPr txBox="1"/>
          <p:nvPr/>
        </p:nvSpPr>
        <p:spPr>
          <a:xfrm>
            <a:off x="1028699" y="836712"/>
            <a:ext cx="8100392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</a:pPr>
            <a:r>
              <a:rPr lang="pl-PL" sz="1400" dirty="0"/>
              <a:t>W ostatnich przykładach musieliśmy ręcznie tworzyć instancje </a:t>
            </a:r>
            <a:r>
              <a:rPr lang="pl-PL" sz="1400" dirty="0" err="1">
                <a:latin typeface="Verbatim"/>
              </a:rPr>
              <a:t>Repository</a:t>
            </a:r>
            <a:r>
              <a:rPr lang="pl-PL" sz="1400" dirty="0"/>
              <a:t> i przekazywać je do </a:t>
            </a:r>
            <a:r>
              <a:rPr lang="pl-PL" sz="1400" dirty="0" err="1">
                <a:latin typeface="Verbatim"/>
              </a:rPr>
              <a:t>ViewModelFactory</a:t>
            </a:r>
            <a:r>
              <a:rPr lang="pl-PL" sz="1400" dirty="0"/>
              <a:t>, aby zbudować </a:t>
            </a:r>
            <a:r>
              <a:rPr lang="pl-PL" sz="1400" dirty="0" err="1">
                <a:latin typeface="Verbatim"/>
              </a:rPr>
              <a:t>ViewModel</a:t>
            </a:r>
            <a:r>
              <a:rPr lang="pl-PL" sz="1400" dirty="0"/>
              <a:t>. Dziś poznamy wzorzec, który </a:t>
            </a:r>
            <a:r>
              <a:rPr lang="pl-PL" sz="1400" b="1" dirty="0"/>
              <a:t>automatyzuje ten proces </a:t>
            </a:r>
            <a:r>
              <a:rPr lang="pl-PL" sz="1400" dirty="0"/>
              <a:t>– </a:t>
            </a:r>
            <a:r>
              <a:rPr lang="pl-PL" sz="1400" b="1" dirty="0"/>
              <a:t>Wstrzykiwanie Zależności </a:t>
            </a:r>
            <a:r>
              <a:rPr lang="pl-PL" sz="1400" dirty="0"/>
              <a:t>– i jego implementację w Androidzie, czyli bibliotekę </a:t>
            </a:r>
            <a:r>
              <a:rPr lang="pl-PL" sz="1400" b="1" dirty="0">
                <a:latin typeface="Verbatim"/>
              </a:rPr>
              <a:t>Hilt.</a:t>
            </a:r>
            <a:endParaRPr lang="pl-PL" sz="1400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FDCD0607-86E8-510E-EA75-A1939BFA08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3688" y="2007424"/>
            <a:ext cx="6114134" cy="1296144"/>
          </a:xfrm>
          <a:prstGeom prst="rect">
            <a:avLst/>
          </a:prstGeom>
        </p:spPr>
      </p:pic>
      <p:sp>
        <p:nvSpPr>
          <p:cNvPr id="6" name="pole tekstowe 5">
            <a:extLst>
              <a:ext uri="{FF2B5EF4-FFF2-40B4-BE49-F238E27FC236}">
                <a16:creationId xmlns:a16="http://schemas.microsoft.com/office/drawing/2014/main" id="{D1EB365C-FCC5-FBCA-B6F3-08F2A72A6F89}"/>
              </a:ext>
            </a:extLst>
          </p:cNvPr>
          <p:cNvSpPr txBox="1"/>
          <p:nvPr/>
        </p:nvSpPr>
        <p:spPr>
          <a:xfrm>
            <a:off x="1115616" y="3735616"/>
            <a:ext cx="78488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l-PL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View</a:t>
            </a:r>
            <a:r>
              <a:rPr lang="pl-PL" sz="1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l-PL" sz="1400" b="1" i="1" dirty="0">
                <a:latin typeface="Arial" panose="020B0604020202020204" pitchFamily="34" charset="0"/>
                <a:cs typeface="Arial" panose="020B0604020202020204" pitchFamily="34" charset="0"/>
              </a:rPr>
              <a:t>wie</a:t>
            </a:r>
            <a:r>
              <a:rPr lang="pl-PL" sz="1400" b="1" dirty="0">
                <a:latin typeface="Arial" panose="020B0604020202020204" pitchFamily="34" charset="0"/>
                <a:cs typeface="Arial" panose="020B0604020202020204" pitchFamily="34" charset="0"/>
              </a:rPr>
              <a:t> za dużo:</a:t>
            </a:r>
            <a:r>
              <a:rPr lang="pl-PL" sz="1400" dirty="0">
                <a:latin typeface="Arial" panose="020B0604020202020204" pitchFamily="34" charset="0"/>
                <a:cs typeface="Arial" panose="020B0604020202020204" pitchFamily="34" charset="0"/>
              </a:rPr>
              <a:t> Komponent </a:t>
            </a:r>
            <a:r>
              <a:rPr lang="pl-PL" sz="1400" dirty="0">
                <a:latin typeface="Verbatim"/>
                <a:cs typeface="Arial" panose="020B0604020202020204" pitchFamily="34" charset="0"/>
              </a:rPr>
              <a:t>UI</a:t>
            </a:r>
            <a:r>
              <a:rPr lang="pl-PL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l-PL" sz="1400" dirty="0">
                <a:latin typeface="Verbatim"/>
                <a:cs typeface="Arial" panose="020B0604020202020204" pitchFamily="34" charset="0"/>
              </a:rPr>
              <a:t>(</a:t>
            </a:r>
            <a:r>
              <a:rPr lang="pl-PL" sz="1400" dirty="0" err="1">
                <a:latin typeface="Verbatim"/>
                <a:cs typeface="Arial" panose="020B0604020202020204" pitchFamily="34" charset="0"/>
              </a:rPr>
              <a:t>PostsScreen</a:t>
            </a:r>
            <a:r>
              <a:rPr lang="pl-PL" sz="1400" dirty="0">
                <a:latin typeface="Verbatim"/>
                <a:cs typeface="Arial" panose="020B0604020202020204" pitchFamily="34" charset="0"/>
              </a:rPr>
              <a:t>) </a:t>
            </a:r>
            <a:r>
              <a:rPr lang="pl-PL" sz="1400" dirty="0">
                <a:latin typeface="Arial" panose="020B0604020202020204" pitchFamily="34" charset="0"/>
                <a:cs typeface="Arial" panose="020B0604020202020204" pitchFamily="34" charset="0"/>
              </a:rPr>
              <a:t>musi wiedzieć, jak zbudować </a:t>
            </a:r>
            <a:r>
              <a:rPr lang="pl-PL" sz="1400" dirty="0" err="1">
                <a:latin typeface="Verbatim"/>
                <a:cs typeface="Arial" panose="020B0604020202020204" pitchFamily="34" charset="0"/>
              </a:rPr>
              <a:t>Repository</a:t>
            </a:r>
            <a:r>
              <a:rPr lang="pl-PL" sz="1400" dirty="0">
                <a:latin typeface="Arial" panose="020B0604020202020204" pitchFamily="34" charset="0"/>
                <a:cs typeface="Arial" panose="020B0604020202020204" pitchFamily="34" charset="0"/>
              </a:rPr>
              <a:t> i </a:t>
            </a:r>
            <a:r>
              <a:rPr lang="pl-PL" sz="1400" dirty="0" err="1">
                <a:latin typeface="Verbatim"/>
                <a:cs typeface="Arial" panose="020B0604020202020204" pitchFamily="34" charset="0"/>
              </a:rPr>
              <a:t>Factory</a:t>
            </a:r>
            <a:r>
              <a:rPr lang="pl-PL" sz="1400" dirty="0">
                <a:latin typeface="Arial" panose="020B0604020202020204" pitchFamily="34" charset="0"/>
                <a:cs typeface="Arial" panose="020B0604020202020204" pitchFamily="34" charset="0"/>
              </a:rPr>
              <a:t>. To łamie zasadę jednej odpowiedzialności.</a:t>
            </a:r>
          </a:p>
        </p:txBody>
      </p:sp>
    </p:spTree>
    <p:extLst>
      <p:ext uri="{BB962C8B-B14F-4D97-AF65-F5344CB8AC3E}">
        <p14:creationId xmlns:p14="http://schemas.microsoft.com/office/powerpoint/2010/main" val="23260845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 cstate="print"/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C3CFBD2-8B80-8A0E-D1DB-2C32CFF1F3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9936A57-79AF-A8EE-11F9-53512976A8FF}"/>
              </a:ext>
            </a:extLst>
          </p:cNvPr>
          <p:cNvSpPr/>
          <p:nvPr/>
        </p:nvSpPr>
        <p:spPr>
          <a:xfrm>
            <a:off x="1979711" y="188640"/>
            <a:ext cx="7149379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l-PL" sz="26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Dagger-Hilt</a:t>
            </a:r>
            <a:r>
              <a:rPr lang="pl-PL" sz="2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- Podsumowanie</a:t>
            </a:r>
          </a:p>
        </p:txBody>
      </p:sp>
      <p:sp>
        <p:nvSpPr>
          <p:cNvPr id="3" name="pole tekstowe 2">
            <a:extLst>
              <a:ext uri="{FF2B5EF4-FFF2-40B4-BE49-F238E27FC236}">
                <a16:creationId xmlns:a16="http://schemas.microsoft.com/office/drawing/2014/main" id="{41ECC6D5-4299-D92B-DBCC-FE536D6D325C}"/>
              </a:ext>
            </a:extLst>
          </p:cNvPr>
          <p:cNvSpPr txBox="1"/>
          <p:nvPr/>
        </p:nvSpPr>
        <p:spPr>
          <a:xfrm>
            <a:off x="1028699" y="836712"/>
            <a:ext cx="8100392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</a:pPr>
            <a:r>
              <a:rPr lang="pl-PL" sz="1400" dirty="0">
                <a:latin typeface="Verbatim"/>
              </a:rPr>
              <a:t>Hilt</a:t>
            </a:r>
            <a:r>
              <a:rPr lang="pl-PL" sz="1400" dirty="0"/>
              <a:t> to biblioteka do </a:t>
            </a:r>
            <a:r>
              <a:rPr lang="pl-PL" sz="1400" b="1" dirty="0"/>
              <a:t>wstrzykiwania zależności </a:t>
            </a:r>
            <a:r>
              <a:rPr lang="pl-PL" sz="1400" dirty="0"/>
              <a:t>(</a:t>
            </a:r>
            <a:r>
              <a:rPr lang="pl-PL" sz="1400" dirty="0" err="1"/>
              <a:t>Dependency</a:t>
            </a:r>
            <a:r>
              <a:rPr lang="pl-PL" sz="1400" dirty="0"/>
              <a:t> </a:t>
            </a:r>
            <a:r>
              <a:rPr lang="pl-PL" sz="1400" dirty="0" err="1"/>
              <a:t>Injection</a:t>
            </a:r>
            <a:r>
              <a:rPr lang="pl-PL" sz="1400" dirty="0"/>
              <a:t>) zbudowana na </a:t>
            </a:r>
            <a:r>
              <a:rPr lang="pl-PL" sz="1400" dirty="0" err="1">
                <a:latin typeface="Verbatim"/>
              </a:rPr>
              <a:t>Daggerze</a:t>
            </a:r>
            <a:r>
              <a:rPr lang="pl-PL" sz="1400" dirty="0"/>
              <a:t>, która upraszcza i </a:t>
            </a:r>
            <a:r>
              <a:rPr lang="pl-PL" sz="1400" b="1" dirty="0"/>
              <a:t>automatyzuje dostarczanie obiektów </a:t>
            </a:r>
            <a:r>
              <a:rPr lang="pl-PL" sz="1400" dirty="0"/>
              <a:t>(</a:t>
            </a:r>
            <a:r>
              <a:rPr lang="pl-PL" sz="1400" i="1" dirty="0"/>
              <a:t>zależności</a:t>
            </a:r>
            <a:r>
              <a:rPr lang="pl-PL" sz="1400" dirty="0"/>
              <a:t>) do różnych części aplikacji Android.</a:t>
            </a:r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8368F2CD-0ABD-8985-8FE7-E3FAE7F49860}"/>
              </a:ext>
            </a:extLst>
          </p:cNvPr>
          <p:cNvSpPr txBox="1"/>
          <p:nvPr/>
        </p:nvSpPr>
        <p:spPr>
          <a:xfrm>
            <a:off x="1028698" y="1763467"/>
            <a:ext cx="8100392" cy="15388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l-PL" sz="1400" b="1" dirty="0">
                <a:latin typeface="Verbatim"/>
              </a:rPr>
              <a:t>@HiltAndroidApp </a:t>
            </a:r>
            <a:r>
              <a:rPr lang="pl-PL" sz="1400" dirty="0">
                <a:latin typeface="Arial" panose="020B0604020202020204" pitchFamily="34" charset="0"/>
                <a:cs typeface="Arial" panose="020B0604020202020204" pitchFamily="34" charset="0"/>
              </a:rPr>
              <a:t>Umieszczana nad klasą </a:t>
            </a:r>
            <a:r>
              <a:rPr lang="pl-PL" sz="1400" dirty="0">
                <a:latin typeface="Verbatim"/>
                <a:cs typeface="Arial" panose="020B0604020202020204" pitchFamily="34" charset="0"/>
              </a:rPr>
              <a:t>Application</a:t>
            </a:r>
            <a:r>
              <a:rPr lang="pl-PL" sz="1400" dirty="0">
                <a:latin typeface="Arial" panose="020B0604020202020204" pitchFamily="34" charset="0"/>
                <a:cs typeface="Arial" panose="020B0604020202020204" pitchFamily="34" charset="0"/>
              </a:rPr>
              <a:t>, inicjuje </a:t>
            </a:r>
            <a:r>
              <a:rPr lang="pl-PL" sz="1400" dirty="0">
                <a:latin typeface="Verbatim"/>
                <a:cs typeface="Arial" panose="020B0604020202020204" pitchFamily="34" charset="0"/>
              </a:rPr>
              <a:t>Hilt</a:t>
            </a:r>
            <a:r>
              <a:rPr lang="pl-PL" sz="1400" dirty="0">
                <a:latin typeface="Arial" panose="020B0604020202020204" pitchFamily="34" charset="0"/>
                <a:cs typeface="Arial" panose="020B0604020202020204" pitchFamily="34" charset="0"/>
              </a:rPr>
              <a:t> dla całej aplikacji i tworzy </a:t>
            </a:r>
            <a:r>
              <a:rPr lang="pl-PL" sz="1400" b="1" dirty="0">
                <a:latin typeface="Arial" panose="020B0604020202020204" pitchFamily="34" charset="0"/>
                <a:cs typeface="Arial" panose="020B0604020202020204" pitchFamily="34" charset="0"/>
              </a:rPr>
              <a:t>główny kontener zależności.</a:t>
            </a:r>
          </a:p>
          <a:p>
            <a:pPr marL="285750" indent="-28575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l-PL" sz="1400" b="1" dirty="0">
                <a:latin typeface="Verbatim"/>
              </a:rPr>
              <a:t>@AndroidEntryPoint </a:t>
            </a:r>
            <a:r>
              <a:rPr lang="pl-PL" sz="1400" dirty="0">
                <a:latin typeface="Arial" panose="020B0604020202020204" pitchFamily="34" charset="0"/>
                <a:cs typeface="Arial" panose="020B0604020202020204" pitchFamily="34" charset="0"/>
              </a:rPr>
              <a:t>Oznacza komponent Androida (np. </a:t>
            </a:r>
            <a:r>
              <a:rPr lang="pl-PL" sz="1400" dirty="0">
                <a:latin typeface="Verbatim"/>
                <a:cs typeface="Arial" panose="020B0604020202020204" pitchFamily="34" charset="0"/>
              </a:rPr>
              <a:t>Activity</a:t>
            </a:r>
            <a:r>
              <a:rPr lang="pl-PL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pl-PL" sz="1400" dirty="0">
                <a:latin typeface="Verbatim"/>
                <a:cs typeface="Arial" panose="020B0604020202020204" pitchFamily="34" charset="0"/>
              </a:rPr>
              <a:t>Fragment</a:t>
            </a:r>
            <a:r>
              <a:rPr lang="pl-PL" sz="1400" dirty="0">
                <a:latin typeface="Arial" panose="020B0604020202020204" pitchFamily="34" charset="0"/>
                <a:cs typeface="Arial" panose="020B0604020202020204" pitchFamily="34" charset="0"/>
              </a:rPr>
              <a:t>), informując </a:t>
            </a:r>
            <a:r>
              <a:rPr lang="pl-PL" sz="1400" dirty="0">
                <a:latin typeface="Verbatim"/>
                <a:cs typeface="Arial" panose="020B0604020202020204" pitchFamily="34" charset="0"/>
              </a:rPr>
              <a:t>Hilt</a:t>
            </a:r>
            <a:r>
              <a:rPr lang="pl-PL" sz="1400" dirty="0">
                <a:latin typeface="Arial" panose="020B0604020202020204" pitchFamily="34" charset="0"/>
                <a:cs typeface="Arial" panose="020B0604020202020204" pitchFamily="34" charset="0"/>
              </a:rPr>
              <a:t>, że ma do niego wstrzykiwać zależności.</a:t>
            </a:r>
          </a:p>
          <a:p>
            <a:pPr marL="285750" indent="-28575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l-PL" sz="1400" b="1" dirty="0">
                <a:latin typeface="Verbatim"/>
              </a:rPr>
              <a:t>@HiltViewModel </a:t>
            </a:r>
            <a:r>
              <a:rPr lang="pl-PL" sz="1400" dirty="0">
                <a:latin typeface="Arial" panose="020B0604020202020204" pitchFamily="34" charset="0"/>
                <a:cs typeface="Arial" panose="020B0604020202020204" pitchFamily="34" charset="0"/>
              </a:rPr>
              <a:t>Specjalna adnotacja dla klas </a:t>
            </a:r>
            <a:r>
              <a:rPr lang="pl-PL" sz="1400" dirty="0" err="1">
                <a:latin typeface="Verbatim"/>
                <a:cs typeface="Arial" panose="020B0604020202020204" pitchFamily="34" charset="0"/>
              </a:rPr>
              <a:t>ViewModel</a:t>
            </a:r>
            <a:r>
              <a:rPr lang="pl-PL" sz="1400" dirty="0">
                <a:latin typeface="Arial" panose="020B0604020202020204" pitchFamily="34" charset="0"/>
                <a:cs typeface="Arial" panose="020B0604020202020204" pitchFamily="34" charset="0"/>
              </a:rPr>
              <a:t>, która umożliwia wstrzykiwanie do nich zależności i integruje je z cyklem życia.</a:t>
            </a:r>
          </a:p>
        </p:txBody>
      </p:sp>
    </p:spTree>
    <p:extLst>
      <p:ext uri="{BB962C8B-B14F-4D97-AF65-F5344CB8AC3E}">
        <p14:creationId xmlns:p14="http://schemas.microsoft.com/office/powerpoint/2010/main" val="18239428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 cstate="print"/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277299E-81F0-8D93-C088-14D85C5501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436BBC1-D596-55B3-69AC-8677BF7ACE3D}"/>
              </a:ext>
            </a:extLst>
          </p:cNvPr>
          <p:cNvSpPr/>
          <p:nvPr/>
        </p:nvSpPr>
        <p:spPr>
          <a:xfrm>
            <a:off x="1979711" y="188640"/>
            <a:ext cx="7149379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l-PL" sz="26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Dagger-Hilt</a:t>
            </a:r>
            <a:r>
              <a:rPr lang="pl-PL" sz="2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- Podsumowanie</a:t>
            </a:r>
          </a:p>
        </p:txBody>
      </p:sp>
      <p:sp>
        <p:nvSpPr>
          <p:cNvPr id="3" name="pole tekstowe 2">
            <a:extLst>
              <a:ext uri="{FF2B5EF4-FFF2-40B4-BE49-F238E27FC236}">
                <a16:creationId xmlns:a16="http://schemas.microsoft.com/office/drawing/2014/main" id="{79100D63-81C7-4F7B-FA3E-DD15DB48FE72}"/>
              </a:ext>
            </a:extLst>
          </p:cNvPr>
          <p:cNvSpPr txBox="1"/>
          <p:nvPr/>
        </p:nvSpPr>
        <p:spPr>
          <a:xfrm>
            <a:off x="1028699" y="836712"/>
            <a:ext cx="8100392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</a:pPr>
            <a:r>
              <a:rPr lang="pl-PL" sz="1400" dirty="0">
                <a:latin typeface="Verbatim"/>
              </a:rPr>
              <a:t>Hilt</a:t>
            </a:r>
            <a:r>
              <a:rPr lang="pl-PL" sz="1400" dirty="0"/>
              <a:t> to biblioteka do </a:t>
            </a:r>
            <a:r>
              <a:rPr lang="pl-PL" sz="1400" b="1" dirty="0"/>
              <a:t>wstrzykiwania zależności </a:t>
            </a:r>
            <a:r>
              <a:rPr lang="pl-PL" sz="1400" dirty="0"/>
              <a:t>(</a:t>
            </a:r>
            <a:r>
              <a:rPr lang="pl-PL" sz="1400" dirty="0" err="1"/>
              <a:t>Dependency</a:t>
            </a:r>
            <a:r>
              <a:rPr lang="pl-PL" sz="1400" dirty="0"/>
              <a:t> </a:t>
            </a:r>
            <a:r>
              <a:rPr lang="pl-PL" sz="1400" dirty="0" err="1"/>
              <a:t>Injection</a:t>
            </a:r>
            <a:r>
              <a:rPr lang="pl-PL" sz="1400" dirty="0"/>
              <a:t>) zbudowana na </a:t>
            </a:r>
            <a:r>
              <a:rPr lang="pl-PL" sz="1400" dirty="0" err="1">
                <a:latin typeface="Verbatim"/>
              </a:rPr>
              <a:t>Daggerze</a:t>
            </a:r>
            <a:r>
              <a:rPr lang="pl-PL" sz="1400" dirty="0"/>
              <a:t>, która upraszcza i </a:t>
            </a:r>
            <a:r>
              <a:rPr lang="pl-PL" sz="1400" b="1" dirty="0"/>
              <a:t>automatyzuje dostarczanie obiektów </a:t>
            </a:r>
            <a:r>
              <a:rPr lang="pl-PL" sz="1400" dirty="0"/>
              <a:t>(</a:t>
            </a:r>
            <a:r>
              <a:rPr lang="pl-PL" sz="1400" i="1" dirty="0"/>
              <a:t>zależności</a:t>
            </a:r>
            <a:r>
              <a:rPr lang="pl-PL" sz="1400" dirty="0"/>
              <a:t>) do różnych części aplikacji Android.</a:t>
            </a:r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4B6211BC-6AE7-859B-979C-3A0A57B98AE9}"/>
              </a:ext>
            </a:extLst>
          </p:cNvPr>
          <p:cNvSpPr txBox="1"/>
          <p:nvPr/>
        </p:nvSpPr>
        <p:spPr>
          <a:xfrm>
            <a:off x="1028698" y="1763467"/>
            <a:ext cx="8100392" cy="22621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l-PL" sz="1400" b="1" dirty="0">
                <a:latin typeface="Verbatim"/>
              </a:rPr>
              <a:t>@HiltAndroidApp </a:t>
            </a:r>
            <a:r>
              <a:rPr lang="pl-PL" sz="1400" dirty="0">
                <a:latin typeface="Arial" panose="020B0604020202020204" pitchFamily="34" charset="0"/>
                <a:cs typeface="Arial" panose="020B0604020202020204" pitchFamily="34" charset="0"/>
              </a:rPr>
              <a:t>Umieszczana nad klasą </a:t>
            </a:r>
            <a:r>
              <a:rPr lang="pl-PL" sz="1400" dirty="0">
                <a:latin typeface="Verbatim"/>
                <a:cs typeface="Arial" panose="020B0604020202020204" pitchFamily="34" charset="0"/>
              </a:rPr>
              <a:t>Application</a:t>
            </a:r>
            <a:r>
              <a:rPr lang="pl-PL" sz="1400" dirty="0">
                <a:latin typeface="Arial" panose="020B0604020202020204" pitchFamily="34" charset="0"/>
                <a:cs typeface="Arial" panose="020B0604020202020204" pitchFamily="34" charset="0"/>
              </a:rPr>
              <a:t>, inicjuje </a:t>
            </a:r>
            <a:r>
              <a:rPr lang="pl-PL" sz="1400" dirty="0">
                <a:latin typeface="Verbatim"/>
                <a:cs typeface="Arial" panose="020B0604020202020204" pitchFamily="34" charset="0"/>
              </a:rPr>
              <a:t>Hilt</a:t>
            </a:r>
            <a:r>
              <a:rPr lang="pl-PL" sz="1400" dirty="0">
                <a:latin typeface="Arial" panose="020B0604020202020204" pitchFamily="34" charset="0"/>
                <a:cs typeface="Arial" panose="020B0604020202020204" pitchFamily="34" charset="0"/>
              </a:rPr>
              <a:t> dla całej aplikacji i tworzy </a:t>
            </a:r>
            <a:r>
              <a:rPr lang="pl-PL" sz="1400" b="1" dirty="0">
                <a:latin typeface="Arial" panose="020B0604020202020204" pitchFamily="34" charset="0"/>
                <a:cs typeface="Arial" panose="020B0604020202020204" pitchFamily="34" charset="0"/>
              </a:rPr>
              <a:t>główny kontener zależności.</a:t>
            </a:r>
          </a:p>
          <a:p>
            <a:pPr marL="285750" indent="-28575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l-PL" sz="1400" b="1" dirty="0">
                <a:latin typeface="Verbatim"/>
              </a:rPr>
              <a:t>@AndroidEntryPoint </a:t>
            </a:r>
            <a:r>
              <a:rPr lang="pl-PL" sz="1400" dirty="0">
                <a:latin typeface="Arial" panose="020B0604020202020204" pitchFamily="34" charset="0"/>
                <a:cs typeface="Arial" panose="020B0604020202020204" pitchFamily="34" charset="0"/>
              </a:rPr>
              <a:t>Oznacza komponent Androida (np. </a:t>
            </a:r>
            <a:r>
              <a:rPr lang="pl-PL" sz="1400" dirty="0">
                <a:latin typeface="Verbatim"/>
                <a:cs typeface="Arial" panose="020B0604020202020204" pitchFamily="34" charset="0"/>
              </a:rPr>
              <a:t>Activity</a:t>
            </a:r>
            <a:r>
              <a:rPr lang="pl-PL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pl-PL" sz="1400" dirty="0">
                <a:latin typeface="Verbatim"/>
                <a:cs typeface="Arial" panose="020B0604020202020204" pitchFamily="34" charset="0"/>
              </a:rPr>
              <a:t>Fragment</a:t>
            </a:r>
            <a:r>
              <a:rPr lang="pl-PL" sz="1400" dirty="0">
                <a:latin typeface="Arial" panose="020B0604020202020204" pitchFamily="34" charset="0"/>
                <a:cs typeface="Arial" panose="020B0604020202020204" pitchFamily="34" charset="0"/>
              </a:rPr>
              <a:t>), informując </a:t>
            </a:r>
            <a:r>
              <a:rPr lang="pl-PL" sz="1400" dirty="0">
                <a:latin typeface="Verbatim"/>
                <a:cs typeface="Arial" panose="020B0604020202020204" pitchFamily="34" charset="0"/>
              </a:rPr>
              <a:t>Hilt</a:t>
            </a:r>
            <a:r>
              <a:rPr lang="pl-PL" sz="1400" dirty="0">
                <a:latin typeface="Arial" panose="020B0604020202020204" pitchFamily="34" charset="0"/>
                <a:cs typeface="Arial" panose="020B0604020202020204" pitchFamily="34" charset="0"/>
              </a:rPr>
              <a:t>, że ma do niego wstrzykiwać zależności.</a:t>
            </a:r>
          </a:p>
          <a:p>
            <a:pPr marL="285750" indent="-28575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l-PL" sz="1400" b="1" dirty="0">
                <a:latin typeface="Verbatim"/>
              </a:rPr>
              <a:t>@HiltViewModel </a:t>
            </a:r>
            <a:r>
              <a:rPr lang="pl-PL" sz="1400" dirty="0">
                <a:latin typeface="Arial" panose="020B0604020202020204" pitchFamily="34" charset="0"/>
                <a:cs typeface="Arial" panose="020B0604020202020204" pitchFamily="34" charset="0"/>
              </a:rPr>
              <a:t>Specjalna adnotacja dla klas </a:t>
            </a:r>
            <a:r>
              <a:rPr lang="pl-PL" sz="1400" dirty="0" err="1">
                <a:latin typeface="Verbatim"/>
                <a:cs typeface="Arial" panose="020B0604020202020204" pitchFamily="34" charset="0"/>
              </a:rPr>
              <a:t>ViewModel</a:t>
            </a:r>
            <a:r>
              <a:rPr lang="pl-PL" sz="1400" dirty="0">
                <a:latin typeface="Arial" panose="020B0604020202020204" pitchFamily="34" charset="0"/>
                <a:cs typeface="Arial" panose="020B0604020202020204" pitchFamily="34" charset="0"/>
              </a:rPr>
              <a:t>, która umożliwia wstrzykiwanie do nich zależności i integruje je z cyklem życia.</a:t>
            </a:r>
          </a:p>
          <a:p>
            <a:pPr marL="285750" indent="-28575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l-PL" sz="1400" b="1" dirty="0">
                <a:latin typeface="Verbatim"/>
              </a:rPr>
              <a:t>@Inject </a:t>
            </a:r>
            <a:r>
              <a:rPr lang="pl-PL" sz="1400" dirty="0">
                <a:latin typeface="Arial" panose="020B0604020202020204" pitchFamily="34" charset="0"/>
                <a:cs typeface="Arial" panose="020B0604020202020204" pitchFamily="34" charset="0"/>
              </a:rPr>
              <a:t>Używana na konstruktorze klasy, aby nauczyć </a:t>
            </a:r>
            <a:r>
              <a:rPr lang="pl-PL" sz="1400" dirty="0">
                <a:latin typeface="Verbatim"/>
                <a:cs typeface="Arial" panose="020B0604020202020204" pitchFamily="34" charset="0"/>
              </a:rPr>
              <a:t>Hilt</a:t>
            </a:r>
            <a:r>
              <a:rPr lang="pl-PL" sz="1400" dirty="0">
                <a:latin typeface="Arial" panose="020B0604020202020204" pitchFamily="34" charset="0"/>
                <a:cs typeface="Arial" panose="020B0604020202020204" pitchFamily="34" charset="0"/>
              </a:rPr>
              <a:t>, jak tworzyć jej instancje (</a:t>
            </a:r>
            <a:r>
              <a:rPr lang="pl-PL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constructor</a:t>
            </a:r>
            <a:r>
              <a:rPr lang="pl-PL" sz="1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l-PL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injection</a:t>
            </a:r>
            <a:r>
              <a:rPr lang="pl-PL" sz="1400" dirty="0">
                <a:latin typeface="Arial" panose="020B0604020202020204" pitchFamily="34" charset="0"/>
                <a:cs typeface="Arial" panose="020B0604020202020204" pitchFamily="34" charset="0"/>
              </a:rPr>
              <a:t>). Używana na polu w klasie z adnotacją </a:t>
            </a:r>
            <a:r>
              <a:rPr lang="pl-PL" sz="1400" b="1" dirty="0">
                <a:latin typeface="Verbatim"/>
              </a:rPr>
              <a:t>@AndroidEntryPoint</a:t>
            </a:r>
            <a:r>
              <a:rPr lang="pl-PL" sz="1400" dirty="0">
                <a:latin typeface="Verbatim"/>
              </a:rPr>
              <a:t>, </a:t>
            </a:r>
            <a:r>
              <a:rPr lang="pl-PL" sz="1400" dirty="0">
                <a:latin typeface="Arial" panose="020B0604020202020204" pitchFamily="34" charset="0"/>
                <a:cs typeface="Arial" panose="020B0604020202020204" pitchFamily="34" charset="0"/>
              </a:rPr>
              <a:t>aby poprosić </a:t>
            </a:r>
            <a:r>
              <a:rPr lang="pl-PL" sz="1400" dirty="0">
                <a:latin typeface="Verbatim"/>
                <a:cs typeface="Arial" panose="020B0604020202020204" pitchFamily="34" charset="0"/>
              </a:rPr>
              <a:t>Hilt</a:t>
            </a:r>
            <a:r>
              <a:rPr lang="pl-PL" sz="1400" dirty="0">
                <a:latin typeface="Arial" panose="020B0604020202020204" pitchFamily="34" charset="0"/>
                <a:cs typeface="Arial" panose="020B0604020202020204" pitchFamily="34" charset="0"/>
              </a:rPr>
              <a:t> o wstrzyknięcie tam zależności (</a:t>
            </a:r>
            <a:r>
              <a:rPr lang="pl-PL" sz="1400" b="1" dirty="0">
                <a:latin typeface="Arial" panose="020B0604020202020204" pitchFamily="34" charset="0"/>
                <a:cs typeface="Arial" panose="020B0604020202020204" pitchFamily="34" charset="0"/>
              </a:rPr>
              <a:t>field </a:t>
            </a:r>
            <a:r>
              <a:rPr lang="pl-PL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injection</a:t>
            </a:r>
            <a:r>
              <a:rPr lang="pl-PL" sz="1400" dirty="0">
                <a:latin typeface="Arial" panose="020B0604020202020204" pitchFamily="34" charset="0"/>
                <a:cs typeface="Arial" panose="020B0604020202020204" pitchFamily="34" charset="0"/>
              </a:rPr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3084053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 cstate="print"/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0BC7647-987D-03CA-43BB-EE5E306FF4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84459A0-C31F-09C0-CBF2-133C8A4E368F}"/>
              </a:ext>
            </a:extLst>
          </p:cNvPr>
          <p:cNvSpPr/>
          <p:nvPr/>
        </p:nvSpPr>
        <p:spPr>
          <a:xfrm>
            <a:off x="1979711" y="188640"/>
            <a:ext cx="7149379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l-PL" sz="26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Dagger-Hilt</a:t>
            </a:r>
            <a:r>
              <a:rPr lang="pl-PL" sz="2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- Podsumowanie</a:t>
            </a:r>
          </a:p>
        </p:txBody>
      </p:sp>
      <p:sp>
        <p:nvSpPr>
          <p:cNvPr id="3" name="pole tekstowe 2">
            <a:extLst>
              <a:ext uri="{FF2B5EF4-FFF2-40B4-BE49-F238E27FC236}">
                <a16:creationId xmlns:a16="http://schemas.microsoft.com/office/drawing/2014/main" id="{EDDEF55B-7D6C-044C-1D23-44D93AE64149}"/>
              </a:ext>
            </a:extLst>
          </p:cNvPr>
          <p:cNvSpPr txBox="1"/>
          <p:nvPr/>
        </p:nvSpPr>
        <p:spPr>
          <a:xfrm>
            <a:off x="1028699" y="836712"/>
            <a:ext cx="8100392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</a:pPr>
            <a:r>
              <a:rPr lang="pl-PL" sz="1400" dirty="0">
                <a:latin typeface="Verbatim"/>
              </a:rPr>
              <a:t>Hilt</a:t>
            </a:r>
            <a:r>
              <a:rPr lang="pl-PL" sz="1400" dirty="0"/>
              <a:t> to biblioteka do </a:t>
            </a:r>
            <a:r>
              <a:rPr lang="pl-PL" sz="1400" b="1" dirty="0"/>
              <a:t>wstrzykiwania zależności </a:t>
            </a:r>
            <a:r>
              <a:rPr lang="pl-PL" sz="1400" dirty="0"/>
              <a:t>(</a:t>
            </a:r>
            <a:r>
              <a:rPr lang="pl-PL" sz="1400" dirty="0" err="1"/>
              <a:t>Dependency</a:t>
            </a:r>
            <a:r>
              <a:rPr lang="pl-PL" sz="1400" dirty="0"/>
              <a:t> </a:t>
            </a:r>
            <a:r>
              <a:rPr lang="pl-PL" sz="1400" dirty="0" err="1"/>
              <a:t>Injection</a:t>
            </a:r>
            <a:r>
              <a:rPr lang="pl-PL" sz="1400" dirty="0"/>
              <a:t>) zbudowana na </a:t>
            </a:r>
            <a:r>
              <a:rPr lang="pl-PL" sz="1400" dirty="0" err="1">
                <a:latin typeface="Verbatim"/>
              </a:rPr>
              <a:t>Daggerze</a:t>
            </a:r>
            <a:r>
              <a:rPr lang="pl-PL" sz="1400" dirty="0"/>
              <a:t>, która upraszcza i </a:t>
            </a:r>
            <a:r>
              <a:rPr lang="pl-PL" sz="1400" b="1" dirty="0"/>
              <a:t>automatyzuje dostarczanie obiektów </a:t>
            </a:r>
            <a:r>
              <a:rPr lang="pl-PL" sz="1400" dirty="0"/>
              <a:t>(</a:t>
            </a:r>
            <a:r>
              <a:rPr lang="pl-PL" sz="1400" i="1" dirty="0"/>
              <a:t>zależności</a:t>
            </a:r>
            <a:r>
              <a:rPr lang="pl-PL" sz="1400" dirty="0"/>
              <a:t>) do różnych części aplikacji Android.</a:t>
            </a:r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FE621E82-049B-DDC3-4187-28837F18D521}"/>
              </a:ext>
            </a:extLst>
          </p:cNvPr>
          <p:cNvSpPr txBox="1"/>
          <p:nvPr/>
        </p:nvSpPr>
        <p:spPr>
          <a:xfrm>
            <a:off x="1028698" y="1763467"/>
            <a:ext cx="8100392" cy="27699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l-PL" sz="1400" b="1" dirty="0">
                <a:latin typeface="Verbatim"/>
              </a:rPr>
              <a:t>@HiltAndroidApp </a:t>
            </a:r>
            <a:r>
              <a:rPr lang="pl-PL" sz="1400" dirty="0">
                <a:latin typeface="Arial" panose="020B0604020202020204" pitchFamily="34" charset="0"/>
                <a:cs typeface="Arial" panose="020B0604020202020204" pitchFamily="34" charset="0"/>
              </a:rPr>
              <a:t>Umieszczana nad klasą </a:t>
            </a:r>
            <a:r>
              <a:rPr lang="pl-PL" sz="1400" dirty="0">
                <a:latin typeface="Verbatim"/>
                <a:cs typeface="Arial" panose="020B0604020202020204" pitchFamily="34" charset="0"/>
              </a:rPr>
              <a:t>Application</a:t>
            </a:r>
            <a:r>
              <a:rPr lang="pl-PL" sz="1400" dirty="0">
                <a:latin typeface="Arial" panose="020B0604020202020204" pitchFamily="34" charset="0"/>
                <a:cs typeface="Arial" panose="020B0604020202020204" pitchFamily="34" charset="0"/>
              </a:rPr>
              <a:t>, inicjuje </a:t>
            </a:r>
            <a:r>
              <a:rPr lang="pl-PL" sz="1400" dirty="0">
                <a:latin typeface="Verbatim"/>
                <a:cs typeface="Arial" panose="020B0604020202020204" pitchFamily="34" charset="0"/>
              </a:rPr>
              <a:t>Hilt</a:t>
            </a:r>
            <a:r>
              <a:rPr lang="pl-PL" sz="1400" dirty="0">
                <a:latin typeface="Arial" panose="020B0604020202020204" pitchFamily="34" charset="0"/>
                <a:cs typeface="Arial" panose="020B0604020202020204" pitchFamily="34" charset="0"/>
              </a:rPr>
              <a:t> dla całej aplikacji i tworzy </a:t>
            </a:r>
            <a:r>
              <a:rPr lang="pl-PL" sz="1400" b="1" dirty="0">
                <a:latin typeface="Arial" panose="020B0604020202020204" pitchFamily="34" charset="0"/>
                <a:cs typeface="Arial" panose="020B0604020202020204" pitchFamily="34" charset="0"/>
              </a:rPr>
              <a:t>główny kontener zależności.</a:t>
            </a:r>
          </a:p>
          <a:p>
            <a:pPr marL="285750" indent="-28575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l-PL" sz="1400" b="1" dirty="0">
                <a:latin typeface="Verbatim"/>
              </a:rPr>
              <a:t>@AndroidEntryPoint </a:t>
            </a:r>
            <a:r>
              <a:rPr lang="pl-PL" sz="1400" dirty="0">
                <a:latin typeface="Arial" panose="020B0604020202020204" pitchFamily="34" charset="0"/>
                <a:cs typeface="Arial" panose="020B0604020202020204" pitchFamily="34" charset="0"/>
              </a:rPr>
              <a:t>Oznacza komponent Androida (np. </a:t>
            </a:r>
            <a:r>
              <a:rPr lang="pl-PL" sz="1400" dirty="0">
                <a:latin typeface="Verbatim"/>
                <a:cs typeface="Arial" panose="020B0604020202020204" pitchFamily="34" charset="0"/>
              </a:rPr>
              <a:t>Activity</a:t>
            </a:r>
            <a:r>
              <a:rPr lang="pl-PL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pl-PL" sz="1400" dirty="0">
                <a:latin typeface="Verbatim"/>
                <a:cs typeface="Arial" panose="020B0604020202020204" pitchFamily="34" charset="0"/>
              </a:rPr>
              <a:t>Fragment</a:t>
            </a:r>
            <a:r>
              <a:rPr lang="pl-PL" sz="1400" dirty="0">
                <a:latin typeface="Arial" panose="020B0604020202020204" pitchFamily="34" charset="0"/>
                <a:cs typeface="Arial" panose="020B0604020202020204" pitchFamily="34" charset="0"/>
              </a:rPr>
              <a:t>), informując </a:t>
            </a:r>
            <a:r>
              <a:rPr lang="pl-PL" sz="1400" dirty="0">
                <a:latin typeface="Verbatim"/>
                <a:cs typeface="Arial" panose="020B0604020202020204" pitchFamily="34" charset="0"/>
              </a:rPr>
              <a:t>Hilt</a:t>
            </a:r>
            <a:r>
              <a:rPr lang="pl-PL" sz="1400" dirty="0">
                <a:latin typeface="Arial" panose="020B0604020202020204" pitchFamily="34" charset="0"/>
                <a:cs typeface="Arial" panose="020B0604020202020204" pitchFamily="34" charset="0"/>
              </a:rPr>
              <a:t>, że ma do niego wstrzykiwać zależności.</a:t>
            </a:r>
          </a:p>
          <a:p>
            <a:pPr marL="285750" indent="-28575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l-PL" sz="1400" b="1" dirty="0">
                <a:latin typeface="Verbatim"/>
              </a:rPr>
              <a:t>@HiltViewModel </a:t>
            </a:r>
            <a:r>
              <a:rPr lang="pl-PL" sz="1400" dirty="0">
                <a:latin typeface="Arial" panose="020B0604020202020204" pitchFamily="34" charset="0"/>
                <a:cs typeface="Arial" panose="020B0604020202020204" pitchFamily="34" charset="0"/>
              </a:rPr>
              <a:t>Specjalna adnotacja dla klas </a:t>
            </a:r>
            <a:r>
              <a:rPr lang="pl-PL" sz="1400" dirty="0" err="1">
                <a:latin typeface="Verbatim"/>
                <a:cs typeface="Arial" panose="020B0604020202020204" pitchFamily="34" charset="0"/>
              </a:rPr>
              <a:t>ViewModel</a:t>
            </a:r>
            <a:r>
              <a:rPr lang="pl-PL" sz="1400" dirty="0">
                <a:latin typeface="Arial" panose="020B0604020202020204" pitchFamily="34" charset="0"/>
                <a:cs typeface="Arial" panose="020B0604020202020204" pitchFamily="34" charset="0"/>
              </a:rPr>
              <a:t>, która umożliwia wstrzykiwanie do nich zależności i integruje je z cyklem życia.</a:t>
            </a:r>
          </a:p>
          <a:p>
            <a:pPr marL="285750" indent="-28575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l-PL" sz="1400" b="1" dirty="0">
                <a:latin typeface="Verbatim"/>
              </a:rPr>
              <a:t>@Inject </a:t>
            </a:r>
            <a:r>
              <a:rPr lang="pl-PL" sz="1400" dirty="0">
                <a:latin typeface="Arial" panose="020B0604020202020204" pitchFamily="34" charset="0"/>
                <a:cs typeface="Arial" panose="020B0604020202020204" pitchFamily="34" charset="0"/>
              </a:rPr>
              <a:t>Używana na konstruktorze klasy, aby nauczyć </a:t>
            </a:r>
            <a:r>
              <a:rPr lang="pl-PL" sz="1400" dirty="0">
                <a:latin typeface="Verbatim"/>
                <a:cs typeface="Arial" panose="020B0604020202020204" pitchFamily="34" charset="0"/>
              </a:rPr>
              <a:t>Hilt</a:t>
            </a:r>
            <a:r>
              <a:rPr lang="pl-PL" sz="1400" dirty="0">
                <a:latin typeface="Arial" panose="020B0604020202020204" pitchFamily="34" charset="0"/>
                <a:cs typeface="Arial" panose="020B0604020202020204" pitchFamily="34" charset="0"/>
              </a:rPr>
              <a:t>, jak tworzyć jej instancje (</a:t>
            </a:r>
            <a:r>
              <a:rPr lang="pl-PL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constructor</a:t>
            </a:r>
            <a:r>
              <a:rPr lang="pl-PL" sz="1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l-PL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injection</a:t>
            </a:r>
            <a:r>
              <a:rPr lang="pl-PL" sz="1400" dirty="0">
                <a:latin typeface="Arial" panose="020B0604020202020204" pitchFamily="34" charset="0"/>
                <a:cs typeface="Arial" panose="020B0604020202020204" pitchFamily="34" charset="0"/>
              </a:rPr>
              <a:t>). Używana na polu w klasie z adnotacją </a:t>
            </a:r>
            <a:r>
              <a:rPr lang="pl-PL" sz="1400" b="1" dirty="0">
                <a:latin typeface="Verbatim"/>
              </a:rPr>
              <a:t>@AndroidEntryPoint</a:t>
            </a:r>
            <a:r>
              <a:rPr lang="pl-PL" sz="1400" dirty="0">
                <a:latin typeface="Verbatim"/>
              </a:rPr>
              <a:t>, </a:t>
            </a:r>
            <a:r>
              <a:rPr lang="pl-PL" sz="1400" dirty="0">
                <a:latin typeface="Arial" panose="020B0604020202020204" pitchFamily="34" charset="0"/>
                <a:cs typeface="Arial" panose="020B0604020202020204" pitchFamily="34" charset="0"/>
              </a:rPr>
              <a:t>aby poprosić </a:t>
            </a:r>
            <a:r>
              <a:rPr lang="pl-PL" sz="1400" dirty="0">
                <a:latin typeface="Verbatim"/>
                <a:cs typeface="Arial" panose="020B0604020202020204" pitchFamily="34" charset="0"/>
              </a:rPr>
              <a:t>Hilt</a:t>
            </a:r>
            <a:r>
              <a:rPr lang="pl-PL" sz="1400" dirty="0">
                <a:latin typeface="Arial" panose="020B0604020202020204" pitchFamily="34" charset="0"/>
                <a:cs typeface="Arial" panose="020B0604020202020204" pitchFamily="34" charset="0"/>
              </a:rPr>
              <a:t> o wstrzyknięcie tam zależności (</a:t>
            </a:r>
            <a:r>
              <a:rPr lang="pl-PL" sz="1400" b="1" dirty="0">
                <a:latin typeface="Arial" panose="020B0604020202020204" pitchFamily="34" charset="0"/>
                <a:cs typeface="Arial" panose="020B0604020202020204" pitchFamily="34" charset="0"/>
              </a:rPr>
              <a:t>field </a:t>
            </a:r>
            <a:r>
              <a:rPr lang="pl-PL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injection</a:t>
            </a:r>
            <a:r>
              <a:rPr lang="pl-PL" sz="1400" dirty="0">
                <a:latin typeface="Arial" panose="020B0604020202020204" pitchFamily="34" charset="0"/>
                <a:cs typeface="Arial" panose="020B0604020202020204" pitchFamily="34" charset="0"/>
              </a:rPr>
              <a:t>).</a:t>
            </a:r>
          </a:p>
          <a:p>
            <a:pPr marL="285750" indent="-28575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l-PL" sz="1400" b="1" dirty="0">
                <a:latin typeface="Verbatim"/>
              </a:rPr>
              <a:t>@Module </a:t>
            </a:r>
            <a:r>
              <a:rPr lang="pl-PL" sz="1400" dirty="0">
                <a:latin typeface="Arial" panose="020B0604020202020204" pitchFamily="34" charset="0"/>
                <a:cs typeface="Arial" panose="020B0604020202020204" pitchFamily="34" charset="0"/>
              </a:rPr>
              <a:t>Oznacza klasę lub obiekt jako moduł, czyli zbiór instrukcji tworzenia zależności, których </a:t>
            </a:r>
            <a:r>
              <a:rPr lang="pl-PL" sz="1400" b="1" dirty="0">
                <a:latin typeface="Arial" panose="020B0604020202020204" pitchFamily="34" charset="0"/>
                <a:cs typeface="Arial" panose="020B0604020202020204" pitchFamily="34" charset="0"/>
              </a:rPr>
              <a:t>nie jesteśmy właścicielami</a:t>
            </a:r>
            <a:r>
              <a:rPr lang="pl-PL" sz="1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111219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 cstate="print"/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C53045A-4197-094E-C582-AF213C0DD1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4984511-8050-9D48-D57F-B8C056EA1984}"/>
              </a:ext>
            </a:extLst>
          </p:cNvPr>
          <p:cNvSpPr/>
          <p:nvPr/>
        </p:nvSpPr>
        <p:spPr>
          <a:xfrm>
            <a:off x="1979711" y="188640"/>
            <a:ext cx="7149379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l-PL" sz="26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Dagger-Hilt</a:t>
            </a:r>
            <a:r>
              <a:rPr lang="pl-PL" sz="2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- Podsumowanie</a:t>
            </a:r>
          </a:p>
        </p:txBody>
      </p:sp>
      <p:sp>
        <p:nvSpPr>
          <p:cNvPr id="3" name="pole tekstowe 2">
            <a:extLst>
              <a:ext uri="{FF2B5EF4-FFF2-40B4-BE49-F238E27FC236}">
                <a16:creationId xmlns:a16="http://schemas.microsoft.com/office/drawing/2014/main" id="{2BA50793-7DAA-AA3B-244A-0F65C53DCAE6}"/>
              </a:ext>
            </a:extLst>
          </p:cNvPr>
          <p:cNvSpPr txBox="1"/>
          <p:nvPr/>
        </p:nvSpPr>
        <p:spPr>
          <a:xfrm>
            <a:off x="1028699" y="836712"/>
            <a:ext cx="8100392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</a:pPr>
            <a:r>
              <a:rPr lang="pl-PL" sz="1400" dirty="0">
                <a:latin typeface="Verbatim"/>
              </a:rPr>
              <a:t>Hilt</a:t>
            </a:r>
            <a:r>
              <a:rPr lang="pl-PL" sz="1400" dirty="0"/>
              <a:t> to biblioteka do </a:t>
            </a:r>
            <a:r>
              <a:rPr lang="pl-PL" sz="1400" b="1" dirty="0"/>
              <a:t>wstrzykiwania zależności </a:t>
            </a:r>
            <a:r>
              <a:rPr lang="pl-PL" sz="1400" dirty="0"/>
              <a:t>(</a:t>
            </a:r>
            <a:r>
              <a:rPr lang="pl-PL" sz="1400" dirty="0" err="1"/>
              <a:t>Dependency</a:t>
            </a:r>
            <a:r>
              <a:rPr lang="pl-PL" sz="1400" dirty="0"/>
              <a:t> </a:t>
            </a:r>
            <a:r>
              <a:rPr lang="pl-PL" sz="1400" dirty="0" err="1"/>
              <a:t>Injection</a:t>
            </a:r>
            <a:r>
              <a:rPr lang="pl-PL" sz="1400" dirty="0"/>
              <a:t>) zbudowana na </a:t>
            </a:r>
            <a:r>
              <a:rPr lang="pl-PL" sz="1400" dirty="0" err="1">
                <a:latin typeface="Verbatim"/>
              </a:rPr>
              <a:t>Daggerze</a:t>
            </a:r>
            <a:r>
              <a:rPr lang="pl-PL" sz="1400" dirty="0"/>
              <a:t>, która upraszcza i </a:t>
            </a:r>
            <a:r>
              <a:rPr lang="pl-PL" sz="1400" b="1" dirty="0"/>
              <a:t>automatyzuje dostarczanie obiektów </a:t>
            </a:r>
            <a:r>
              <a:rPr lang="pl-PL" sz="1400" dirty="0"/>
              <a:t>(</a:t>
            </a:r>
            <a:r>
              <a:rPr lang="pl-PL" sz="1400" i="1" dirty="0"/>
              <a:t>zależności</a:t>
            </a:r>
            <a:r>
              <a:rPr lang="pl-PL" sz="1400" dirty="0"/>
              <a:t>) do różnych części aplikacji Android.</a:t>
            </a:r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22CE6D25-8DCF-9A7C-D11E-5F2FA43ED6A2}"/>
              </a:ext>
            </a:extLst>
          </p:cNvPr>
          <p:cNvSpPr txBox="1"/>
          <p:nvPr/>
        </p:nvSpPr>
        <p:spPr>
          <a:xfrm>
            <a:off x="1028698" y="1763467"/>
            <a:ext cx="8100392" cy="3277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l-PL" sz="1400" b="1" dirty="0">
                <a:latin typeface="Verbatim"/>
              </a:rPr>
              <a:t>@HiltAndroidApp </a:t>
            </a:r>
            <a:r>
              <a:rPr lang="pl-PL" sz="1400" dirty="0">
                <a:latin typeface="Arial" panose="020B0604020202020204" pitchFamily="34" charset="0"/>
                <a:cs typeface="Arial" panose="020B0604020202020204" pitchFamily="34" charset="0"/>
              </a:rPr>
              <a:t>Umieszczana nad klasą </a:t>
            </a:r>
            <a:r>
              <a:rPr lang="pl-PL" sz="1400" dirty="0">
                <a:latin typeface="Verbatim"/>
                <a:cs typeface="Arial" panose="020B0604020202020204" pitchFamily="34" charset="0"/>
              </a:rPr>
              <a:t>Application</a:t>
            </a:r>
            <a:r>
              <a:rPr lang="pl-PL" sz="1400" dirty="0">
                <a:latin typeface="Arial" panose="020B0604020202020204" pitchFamily="34" charset="0"/>
                <a:cs typeface="Arial" panose="020B0604020202020204" pitchFamily="34" charset="0"/>
              </a:rPr>
              <a:t>, inicjuje </a:t>
            </a:r>
            <a:r>
              <a:rPr lang="pl-PL" sz="1400" dirty="0">
                <a:latin typeface="Verbatim"/>
                <a:cs typeface="Arial" panose="020B0604020202020204" pitchFamily="34" charset="0"/>
              </a:rPr>
              <a:t>Hilt</a:t>
            </a:r>
            <a:r>
              <a:rPr lang="pl-PL" sz="1400" dirty="0">
                <a:latin typeface="Arial" panose="020B0604020202020204" pitchFamily="34" charset="0"/>
                <a:cs typeface="Arial" panose="020B0604020202020204" pitchFamily="34" charset="0"/>
              </a:rPr>
              <a:t> dla całej aplikacji i tworzy </a:t>
            </a:r>
            <a:r>
              <a:rPr lang="pl-PL" sz="1400" b="1" dirty="0">
                <a:latin typeface="Arial" panose="020B0604020202020204" pitchFamily="34" charset="0"/>
                <a:cs typeface="Arial" panose="020B0604020202020204" pitchFamily="34" charset="0"/>
              </a:rPr>
              <a:t>główny kontener zależności.</a:t>
            </a:r>
          </a:p>
          <a:p>
            <a:pPr marL="285750" indent="-28575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l-PL" sz="1400" b="1" dirty="0">
                <a:latin typeface="Verbatim"/>
              </a:rPr>
              <a:t>@AndroidEntryPoint </a:t>
            </a:r>
            <a:r>
              <a:rPr lang="pl-PL" sz="1400" dirty="0">
                <a:latin typeface="Arial" panose="020B0604020202020204" pitchFamily="34" charset="0"/>
                <a:cs typeface="Arial" panose="020B0604020202020204" pitchFamily="34" charset="0"/>
              </a:rPr>
              <a:t>Oznacza komponent Androida (np. </a:t>
            </a:r>
            <a:r>
              <a:rPr lang="pl-PL" sz="1400" dirty="0">
                <a:latin typeface="Verbatim"/>
                <a:cs typeface="Arial" panose="020B0604020202020204" pitchFamily="34" charset="0"/>
              </a:rPr>
              <a:t>Activity</a:t>
            </a:r>
            <a:r>
              <a:rPr lang="pl-PL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pl-PL" sz="1400" dirty="0">
                <a:latin typeface="Verbatim"/>
                <a:cs typeface="Arial" panose="020B0604020202020204" pitchFamily="34" charset="0"/>
              </a:rPr>
              <a:t>Fragment</a:t>
            </a:r>
            <a:r>
              <a:rPr lang="pl-PL" sz="1400" dirty="0">
                <a:latin typeface="Arial" panose="020B0604020202020204" pitchFamily="34" charset="0"/>
                <a:cs typeface="Arial" panose="020B0604020202020204" pitchFamily="34" charset="0"/>
              </a:rPr>
              <a:t>), informując </a:t>
            </a:r>
            <a:r>
              <a:rPr lang="pl-PL" sz="1400" dirty="0">
                <a:latin typeface="Verbatim"/>
                <a:cs typeface="Arial" panose="020B0604020202020204" pitchFamily="34" charset="0"/>
              </a:rPr>
              <a:t>Hilt</a:t>
            </a:r>
            <a:r>
              <a:rPr lang="pl-PL" sz="1400" dirty="0">
                <a:latin typeface="Arial" panose="020B0604020202020204" pitchFamily="34" charset="0"/>
                <a:cs typeface="Arial" panose="020B0604020202020204" pitchFamily="34" charset="0"/>
              </a:rPr>
              <a:t>, że ma do niego wstrzykiwać zależności.</a:t>
            </a:r>
          </a:p>
          <a:p>
            <a:pPr marL="285750" indent="-28575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l-PL" sz="1400" b="1" dirty="0">
                <a:latin typeface="Verbatim"/>
              </a:rPr>
              <a:t>@HiltViewModel </a:t>
            </a:r>
            <a:r>
              <a:rPr lang="pl-PL" sz="1400" dirty="0">
                <a:latin typeface="Arial" panose="020B0604020202020204" pitchFamily="34" charset="0"/>
                <a:cs typeface="Arial" panose="020B0604020202020204" pitchFamily="34" charset="0"/>
              </a:rPr>
              <a:t>Specjalna adnotacja dla klas </a:t>
            </a:r>
            <a:r>
              <a:rPr lang="pl-PL" sz="1400" dirty="0" err="1">
                <a:latin typeface="Verbatim"/>
                <a:cs typeface="Arial" panose="020B0604020202020204" pitchFamily="34" charset="0"/>
              </a:rPr>
              <a:t>ViewModel</a:t>
            </a:r>
            <a:r>
              <a:rPr lang="pl-PL" sz="1400" dirty="0">
                <a:latin typeface="Arial" panose="020B0604020202020204" pitchFamily="34" charset="0"/>
                <a:cs typeface="Arial" panose="020B0604020202020204" pitchFamily="34" charset="0"/>
              </a:rPr>
              <a:t>, która umożliwia wstrzykiwanie do nich zależności i integruje je z cyklem życia.</a:t>
            </a:r>
          </a:p>
          <a:p>
            <a:pPr marL="285750" indent="-28575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l-PL" sz="1400" b="1" dirty="0">
                <a:latin typeface="Verbatim"/>
              </a:rPr>
              <a:t>@Inject </a:t>
            </a:r>
            <a:r>
              <a:rPr lang="pl-PL" sz="1400" dirty="0">
                <a:latin typeface="Arial" panose="020B0604020202020204" pitchFamily="34" charset="0"/>
                <a:cs typeface="Arial" panose="020B0604020202020204" pitchFamily="34" charset="0"/>
              </a:rPr>
              <a:t>Używana na konstruktorze klasy, aby nauczyć </a:t>
            </a:r>
            <a:r>
              <a:rPr lang="pl-PL" sz="1400" dirty="0">
                <a:latin typeface="Verbatim"/>
                <a:cs typeface="Arial" panose="020B0604020202020204" pitchFamily="34" charset="0"/>
              </a:rPr>
              <a:t>Hilt</a:t>
            </a:r>
            <a:r>
              <a:rPr lang="pl-PL" sz="1400" dirty="0">
                <a:latin typeface="Arial" panose="020B0604020202020204" pitchFamily="34" charset="0"/>
                <a:cs typeface="Arial" panose="020B0604020202020204" pitchFamily="34" charset="0"/>
              </a:rPr>
              <a:t>, jak tworzyć jej instancje (</a:t>
            </a:r>
            <a:r>
              <a:rPr lang="pl-PL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constructor</a:t>
            </a:r>
            <a:r>
              <a:rPr lang="pl-PL" sz="1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l-PL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injection</a:t>
            </a:r>
            <a:r>
              <a:rPr lang="pl-PL" sz="1400" dirty="0">
                <a:latin typeface="Arial" panose="020B0604020202020204" pitchFamily="34" charset="0"/>
                <a:cs typeface="Arial" panose="020B0604020202020204" pitchFamily="34" charset="0"/>
              </a:rPr>
              <a:t>). Używana na polu w klasie z adnotacją </a:t>
            </a:r>
            <a:r>
              <a:rPr lang="pl-PL" sz="1400" b="1" dirty="0">
                <a:latin typeface="Verbatim"/>
              </a:rPr>
              <a:t>@AndroidEntryPoint</a:t>
            </a:r>
            <a:r>
              <a:rPr lang="pl-PL" sz="1400" dirty="0">
                <a:latin typeface="Verbatim"/>
              </a:rPr>
              <a:t>, </a:t>
            </a:r>
            <a:r>
              <a:rPr lang="pl-PL" sz="1400" dirty="0">
                <a:latin typeface="Arial" panose="020B0604020202020204" pitchFamily="34" charset="0"/>
                <a:cs typeface="Arial" panose="020B0604020202020204" pitchFamily="34" charset="0"/>
              </a:rPr>
              <a:t>aby poprosić </a:t>
            </a:r>
            <a:r>
              <a:rPr lang="pl-PL" sz="1400" dirty="0">
                <a:latin typeface="Verbatim"/>
                <a:cs typeface="Arial" panose="020B0604020202020204" pitchFamily="34" charset="0"/>
              </a:rPr>
              <a:t>Hilt</a:t>
            </a:r>
            <a:r>
              <a:rPr lang="pl-PL" sz="1400" dirty="0">
                <a:latin typeface="Arial" panose="020B0604020202020204" pitchFamily="34" charset="0"/>
                <a:cs typeface="Arial" panose="020B0604020202020204" pitchFamily="34" charset="0"/>
              </a:rPr>
              <a:t> o wstrzyknięcie tam zależności (</a:t>
            </a:r>
            <a:r>
              <a:rPr lang="pl-PL" sz="1400" b="1" dirty="0">
                <a:latin typeface="Arial" panose="020B0604020202020204" pitchFamily="34" charset="0"/>
                <a:cs typeface="Arial" panose="020B0604020202020204" pitchFamily="34" charset="0"/>
              </a:rPr>
              <a:t>field </a:t>
            </a:r>
            <a:r>
              <a:rPr lang="pl-PL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injection</a:t>
            </a:r>
            <a:r>
              <a:rPr lang="pl-PL" sz="1400" dirty="0">
                <a:latin typeface="Arial" panose="020B0604020202020204" pitchFamily="34" charset="0"/>
                <a:cs typeface="Arial" panose="020B0604020202020204" pitchFamily="34" charset="0"/>
              </a:rPr>
              <a:t>).</a:t>
            </a:r>
          </a:p>
          <a:p>
            <a:pPr marL="285750" indent="-28575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l-PL" sz="1400" b="1" dirty="0">
                <a:latin typeface="Verbatim"/>
              </a:rPr>
              <a:t>@Module </a:t>
            </a:r>
            <a:r>
              <a:rPr lang="pl-PL" sz="1400" dirty="0">
                <a:latin typeface="Arial" panose="020B0604020202020204" pitchFamily="34" charset="0"/>
                <a:cs typeface="Arial" panose="020B0604020202020204" pitchFamily="34" charset="0"/>
              </a:rPr>
              <a:t>Oznacza klasę lub obiekt jako moduł, czyli zbiór instrukcji tworzenia zależności, których </a:t>
            </a:r>
            <a:r>
              <a:rPr lang="pl-PL" sz="1400" b="1" dirty="0">
                <a:latin typeface="Arial" panose="020B0604020202020204" pitchFamily="34" charset="0"/>
                <a:cs typeface="Arial" panose="020B0604020202020204" pitchFamily="34" charset="0"/>
              </a:rPr>
              <a:t>nie jesteśmy właścicielami</a:t>
            </a:r>
            <a:r>
              <a:rPr lang="pl-PL" sz="1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285750" indent="-28575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l-PL" sz="1400" b="1" dirty="0">
                <a:latin typeface="Verbatim"/>
              </a:rPr>
              <a:t>@InstallIn(...) </a:t>
            </a:r>
            <a:r>
              <a:rPr lang="pl-PL" sz="1400" dirty="0">
                <a:latin typeface="Arial" panose="020B0604020202020204" pitchFamily="34" charset="0"/>
                <a:cs typeface="Arial" panose="020B0604020202020204" pitchFamily="34" charset="0"/>
              </a:rPr>
              <a:t>Określa, w jakim zakresie (</a:t>
            </a:r>
            <a:r>
              <a:rPr lang="pl-PL" sz="1400" dirty="0" err="1">
                <a:latin typeface="Arial" panose="020B0604020202020204" pitchFamily="34" charset="0"/>
                <a:cs typeface="Arial" panose="020B0604020202020204" pitchFamily="34" charset="0"/>
              </a:rPr>
              <a:t>scope</a:t>
            </a:r>
            <a:r>
              <a:rPr lang="pl-PL" sz="1400" dirty="0">
                <a:latin typeface="Arial" panose="020B0604020202020204" pitchFamily="34" charset="0"/>
                <a:cs typeface="Arial" panose="020B0604020202020204" pitchFamily="34" charset="0"/>
              </a:rPr>
              <a:t>) mają być dostępne instrukcje z modułu (np. </a:t>
            </a:r>
            <a:r>
              <a:rPr lang="pl-PL" sz="1400" dirty="0">
                <a:latin typeface="Verbatim"/>
                <a:cs typeface="Arial" panose="020B0604020202020204" pitchFamily="34" charset="0"/>
              </a:rPr>
              <a:t>@InstallIn(SingletonComponent::class) </a:t>
            </a:r>
            <a:r>
              <a:rPr lang="pl-PL" sz="1400" dirty="0">
                <a:latin typeface="Arial" panose="020B0604020202020204" pitchFamily="34" charset="0"/>
                <a:cs typeface="Arial" panose="020B0604020202020204" pitchFamily="34" charset="0"/>
              </a:rPr>
              <a:t>dla zasięgu całej aplikacji).</a:t>
            </a:r>
          </a:p>
        </p:txBody>
      </p:sp>
    </p:spTree>
    <p:extLst>
      <p:ext uri="{BB962C8B-B14F-4D97-AF65-F5344CB8AC3E}">
        <p14:creationId xmlns:p14="http://schemas.microsoft.com/office/powerpoint/2010/main" val="17833919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 cstate="print"/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4EAEA81-BFE7-1BCB-3AD3-0F5E31CDD4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AEB17F4-7F45-2A86-29B2-E995DA825F11}"/>
              </a:ext>
            </a:extLst>
          </p:cNvPr>
          <p:cNvSpPr/>
          <p:nvPr/>
        </p:nvSpPr>
        <p:spPr>
          <a:xfrm>
            <a:off x="1979711" y="188640"/>
            <a:ext cx="7149379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l-PL" sz="26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Dagger-Hilt</a:t>
            </a:r>
            <a:r>
              <a:rPr lang="pl-PL" sz="2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- Podsumowanie</a:t>
            </a:r>
          </a:p>
        </p:txBody>
      </p:sp>
      <p:sp>
        <p:nvSpPr>
          <p:cNvPr id="3" name="pole tekstowe 2">
            <a:extLst>
              <a:ext uri="{FF2B5EF4-FFF2-40B4-BE49-F238E27FC236}">
                <a16:creationId xmlns:a16="http://schemas.microsoft.com/office/drawing/2014/main" id="{254946A0-5D30-F57C-2E52-EF11935DE223}"/>
              </a:ext>
            </a:extLst>
          </p:cNvPr>
          <p:cNvSpPr txBox="1"/>
          <p:nvPr/>
        </p:nvSpPr>
        <p:spPr>
          <a:xfrm>
            <a:off x="1028699" y="836712"/>
            <a:ext cx="8100392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</a:pPr>
            <a:r>
              <a:rPr lang="pl-PL" sz="1400" dirty="0">
                <a:latin typeface="Verbatim"/>
              </a:rPr>
              <a:t>Hilt</a:t>
            </a:r>
            <a:r>
              <a:rPr lang="pl-PL" sz="1400" dirty="0"/>
              <a:t> to biblioteka do </a:t>
            </a:r>
            <a:r>
              <a:rPr lang="pl-PL" sz="1400" b="1" dirty="0"/>
              <a:t>wstrzykiwania zależności </a:t>
            </a:r>
            <a:r>
              <a:rPr lang="pl-PL" sz="1400" dirty="0"/>
              <a:t>(</a:t>
            </a:r>
            <a:r>
              <a:rPr lang="pl-PL" sz="1400" dirty="0" err="1"/>
              <a:t>Dependency</a:t>
            </a:r>
            <a:r>
              <a:rPr lang="pl-PL" sz="1400" dirty="0"/>
              <a:t> </a:t>
            </a:r>
            <a:r>
              <a:rPr lang="pl-PL" sz="1400" dirty="0" err="1"/>
              <a:t>Injection</a:t>
            </a:r>
            <a:r>
              <a:rPr lang="pl-PL" sz="1400" dirty="0"/>
              <a:t>) zbudowana na </a:t>
            </a:r>
            <a:r>
              <a:rPr lang="pl-PL" sz="1400" dirty="0" err="1">
                <a:latin typeface="Verbatim"/>
              </a:rPr>
              <a:t>Daggerze</a:t>
            </a:r>
            <a:r>
              <a:rPr lang="pl-PL" sz="1400" dirty="0"/>
              <a:t>, która upraszcza i </a:t>
            </a:r>
            <a:r>
              <a:rPr lang="pl-PL" sz="1400" b="1" dirty="0"/>
              <a:t>automatyzuje dostarczanie obiektów </a:t>
            </a:r>
            <a:r>
              <a:rPr lang="pl-PL" sz="1400" dirty="0"/>
              <a:t>(</a:t>
            </a:r>
            <a:r>
              <a:rPr lang="pl-PL" sz="1400" i="1" dirty="0"/>
              <a:t>zależności</a:t>
            </a:r>
            <a:r>
              <a:rPr lang="pl-PL" sz="1400" dirty="0"/>
              <a:t>) do różnych części aplikacji Android.</a:t>
            </a:r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EC8701D0-833B-705B-CE5E-41A3659D75B9}"/>
              </a:ext>
            </a:extLst>
          </p:cNvPr>
          <p:cNvSpPr txBox="1"/>
          <p:nvPr/>
        </p:nvSpPr>
        <p:spPr>
          <a:xfrm>
            <a:off x="1028698" y="1763467"/>
            <a:ext cx="8100392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l-PL" sz="1400" b="1" dirty="0">
                <a:latin typeface="Verbatim"/>
              </a:rPr>
              <a:t>@HiltAndroidApp </a:t>
            </a:r>
            <a:r>
              <a:rPr lang="pl-PL" sz="1400" dirty="0">
                <a:latin typeface="Arial" panose="020B0604020202020204" pitchFamily="34" charset="0"/>
                <a:cs typeface="Arial" panose="020B0604020202020204" pitchFamily="34" charset="0"/>
              </a:rPr>
              <a:t>Umieszczana nad klasą </a:t>
            </a:r>
            <a:r>
              <a:rPr lang="pl-PL" sz="1400" dirty="0">
                <a:latin typeface="Verbatim"/>
                <a:cs typeface="Arial" panose="020B0604020202020204" pitchFamily="34" charset="0"/>
              </a:rPr>
              <a:t>Application</a:t>
            </a:r>
            <a:r>
              <a:rPr lang="pl-PL" sz="1400" dirty="0">
                <a:latin typeface="Arial" panose="020B0604020202020204" pitchFamily="34" charset="0"/>
                <a:cs typeface="Arial" panose="020B0604020202020204" pitchFamily="34" charset="0"/>
              </a:rPr>
              <a:t>, inicjuje </a:t>
            </a:r>
            <a:r>
              <a:rPr lang="pl-PL" sz="1400" dirty="0">
                <a:latin typeface="Verbatim"/>
                <a:cs typeface="Arial" panose="020B0604020202020204" pitchFamily="34" charset="0"/>
              </a:rPr>
              <a:t>Hilt</a:t>
            </a:r>
            <a:r>
              <a:rPr lang="pl-PL" sz="1400" dirty="0">
                <a:latin typeface="Arial" panose="020B0604020202020204" pitchFamily="34" charset="0"/>
                <a:cs typeface="Arial" panose="020B0604020202020204" pitchFamily="34" charset="0"/>
              </a:rPr>
              <a:t> dla całej aplikacji i tworzy </a:t>
            </a:r>
            <a:r>
              <a:rPr lang="pl-PL" sz="1400" b="1" dirty="0">
                <a:latin typeface="Arial" panose="020B0604020202020204" pitchFamily="34" charset="0"/>
                <a:cs typeface="Arial" panose="020B0604020202020204" pitchFamily="34" charset="0"/>
              </a:rPr>
              <a:t>główny kontener zależności.</a:t>
            </a:r>
          </a:p>
          <a:p>
            <a:pPr marL="285750" indent="-28575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l-PL" sz="1400" b="1" dirty="0">
                <a:latin typeface="Verbatim"/>
              </a:rPr>
              <a:t>@AndroidEntryPoint </a:t>
            </a:r>
            <a:r>
              <a:rPr lang="pl-PL" sz="1400" dirty="0">
                <a:latin typeface="Arial" panose="020B0604020202020204" pitchFamily="34" charset="0"/>
                <a:cs typeface="Arial" panose="020B0604020202020204" pitchFamily="34" charset="0"/>
              </a:rPr>
              <a:t>Oznacza komponent Androida (np. </a:t>
            </a:r>
            <a:r>
              <a:rPr lang="pl-PL" sz="1400" dirty="0">
                <a:latin typeface="Verbatim"/>
                <a:cs typeface="Arial" panose="020B0604020202020204" pitchFamily="34" charset="0"/>
              </a:rPr>
              <a:t>Activity</a:t>
            </a:r>
            <a:r>
              <a:rPr lang="pl-PL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pl-PL" sz="1400" dirty="0">
                <a:latin typeface="Verbatim"/>
                <a:cs typeface="Arial" panose="020B0604020202020204" pitchFamily="34" charset="0"/>
              </a:rPr>
              <a:t>Fragment</a:t>
            </a:r>
            <a:r>
              <a:rPr lang="pl-PL" sz="1400" dirty="0">
                <a:latin typeface="Arial" panose="020B0604020202020204" pitchFamily="34" charset="0"/>
                <a:cs typeface="Arial" panose="020B0604020202020204" pitchFamily="34" charset="0"/>
              </a:rPr>
              <a:t>), informując </a:t>
            </a:r>
            <a:r>
              <a:rPr lang="pl-PL" sz="1400" dirty="0">
                <a:latin typeface="Verbatim"/>
                <a:cs typeface="Arial" panose="020B0604020202020204" pitchFamily="34" charset="0"/>
              </a:rPr>
              <a:t>Hilt</a:t>
            </a:r>
            <a:r>
              <a:rPr lang="pl-PL" sz="1400" dirty="0">
                <a:latin typeface="Arial" panose="020B0604020202020204" pitchFamily="34" charset="0"/>
                <a:cs typeface="Arial" panose="020B0604020202020204" pitchFamily="34" charset="0"/>
              </a:rPr>
              <a:t>, że ma do niego wstrzykiwać zależności.</a:t>
            </a:r>
          </a:p>
          <a:p>
            <a:pPr marL="285750" indent="-28575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l-PL" sz="1400" b="1" dirty="0">
                <a:latin typeface="Verbatim"/>
              </a:rPr>
              <a:t>@HiltViewModel </a:t>
            </a:r>
            <a:r>
              <a:rPr lang="pl-PL" sz="1400" dirty="0">
                <a:latin typeface="Arial" panose="020B0604020202020204" pitchFamily="34" charset="0"/>
                <a:cs typeface="Arial" panose="020B0604020202020204" pitchFamily="34" charset="0"/>
              </a:rPr>
              <a:t>Specjalna adnotacja dla klas </a:t>
            </a:r>
            <a:r>
              <a:rPr lang="pl-PL" sz="1400" dirty="0" err="1">
                <a:latin typeface="Verbatim"/>
                <a:cs typeface="Arial" panose="020B0604020202020204" pitchFamily="34" charset="0"/>
              </a:rPr>
              <a:t>ViewModel</a:t>
            </a:r>
            <a:r>
              <a:rPr lang="pl-PL" sz="1400" dirty="0">
                <a:latin typeface="Arial" panose="020B0604020202020204" pitchFamily="34" charset="0"/>
                <a:cs typeface="Arial" panose="020B0604020202020204" pitchFamily="34" charset="0"/>
              </a:rPr>
              <a:t>, która umożliwia wstrzykiwanie do nich zależności i integruje je z cyklem życia.</a:t>
            </a:r>
          </a:p>
          <a:p>
            <a:pPr marL="285750" indent="-28575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l-PL" sz="1400" b="1" dirty="0">
                <a:latin typeface="Verbatim"/>
              </a:rPr>
              <a:t>@Inject </a:t>
            </a:r>
            <a:r>
              <a:rPr lang="pl-PL" sz="1400" dirty="0">
                <a:latin typeface="Arial" panose="020B0604020202020204" pitchFamily="34" charset="0"/>
                <a:cs typeface="Arial" panose="020B0604020202020204" pitchFamily="34" charset="0"/>
              </a:rPr>
              <a:t>Używana na konstruktorze klasy, aby nauczyć </a:t>
            </a:r>
            <a:r>
              <a:rPr lang="pl-PL" sz="1400" dirty="0">
                <a:latin typeface="Verbatim"/>
                <a:cs typeface="Arial" panose="020B0604020202020204" pitchFamily="34" charset="0"/>
              </a:rPr>
              <a:t>Hilt</a:t>
            </a:r>
            <a:r>
              <a:rPr lang="pl-PL" sz="1400" dirty="0">
                <a:latin typeface="Arial" panose="020B0604020202020204" pitchFamily="34" charset="0"/>
                <a:cs typeface="Arial" panose="020B0604020202020204" pitchFamily="34" charset="0"/>
              </a:rPr>
              <a:t>, jak tworzyć jej instancje (</a:t>
            </a:r>
            <a:r>
              <a:rPr lang="pl-PL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constructor</a:t>
            </a:r>
            <a:r>
              <a:rPr lang="pl-PL" sz="1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l-PL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injection</a:t>
            </a:r>
            <a:r>
              <a:rPr lang="pl-PL" sz="1400" dirty="0">
                <a:latin typeface="Arial" panose="020B0604020202020204" pitchFamily="34" charset="0"/>
                <a:cs typeface="Arial" panose="020B0604020202020204" pitchFamily="34" charset="0"/>
              </a:rPr>
              <a:t>). Używana na polu w klasie z adnotacją </a:t>
            </a:r>
            <a:r>
              <a:rPr lang="pl-PL" sz="1400" b="1" dirty="0">
                <a:latin typeface="Verbatim"/>
              </a:rPr>
              <a:t>@AndroidEntryPoint</a:t>
            </a:r>
            <a:r>
              <a:rPr lang="pl-PL" sz="1400" dirty="0">
                <a:latin typeface="Verbatim"/>
              </a:rPr>
              <a:t>, </a:t>
            </a:r>
            <a:r>
              <a:rPr lang="pl-PL" sz="1400" dirty="0">
                <a:latin typeface="Arial" panose="020B0604020202020204" pitchFamily="34" charset="0"/>
                <a:cs typeface="Arial" panose="020B0604020202020204" pitchFamily="34" charset="0"/>
              </a:rPr>
              <a:t>aby poprosić </a:t>
            </a:r>
            <a:r>
              <a:rPr lang="pl-PL" sz="1400" dirty="0">
                <a:latin typeface="Verbatim"/>
                <a:cs typeface="Arial" panose="020B0604020202020204" pitchFamily="34" charset="0"/>
              </a:rPr>
              <a:t>Hilt</a:t>
            </a:r>
            <a:r>
              <a:rPr lang="pl-PL" sz="1400" dirty="0">
                <a:latin typeface="Arial" panose="020B0604020202020204" pitchFamily="34" charset="0"/>
                <a:cs typeface="Arial" panose="020B0604020202020204" pitchFamily="34" charset="0"/>
              </a:rPr>
              <a:t> o wstrzyknięcie tam zależności (</a:t>
            </a:r>
            <a:r>
              <a:rPr lang="pl-PL" sz="1400" b="1" dirty="0">
                <a:latin typeface="Arial" panose="020B0604020202020204" pitchFamily="34" charset="0"/>
                <a:cs typeface="Arial" panose="020B0604020202020204" pitchFamily="34" charset="0"/>
              </a:rPr>
              <a:t>field </a:t>
            </a:r>
            <a:r>
              <a:rPr lang="pl-PL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injection</a:t>
            </a:r>
            <a:r>
              <a:rPr lang="pl-PL" sz="1400" dirty="0">
                <a:latin typeface="Arial" panose="020B0604020202020204" pitchFamily="34" charset="0"/>
                <a:cs typeface="Arial" panose="020B0604020202020204" pitchFamily="34" charset="0"/>
              </a:rPr>
              <a:t>).</a:t>
            </a:r>
          </a:p>
          <a:p>
            <a:pPr marL="285750" indent="-28575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l-PL" sz="1400" b="1" dirty="0">
                <a:latin typeface="Verbatim"/>
              </a:rPr>
              <a:t>@Module </a:t>
            </a:r>
            <a:r>
              <a:rPr lang="pl-PL" sz="1400" dirty="0">
                <a:latin typeface="Arial" panose="020B0604020202020204" pitchFamily="34" charset="0"/>
                <a:cs typeface="Arial" panose="020B0604020202020204" pitchFamily="34" charset="0"/>
              </a:rPr>
              <a:t>Oznacza klasę lub obiekt jako moduł, czyli zbiór instrukcji tworzenia zależności, których </a:t>
            </a:r>
            <a:r>
              <a:rPr lang="pl-PL" sz="1400" b="1" dirty="0">
                <a:latin typeface="Arial" panose="020B0604020202020204" pitchFamily="34" charset="0"/>
                <a:cs typeface="Arial" panose="020B0604020202020204" pitchFamily="34" charset="0"/>
              </a:rPr>
              <a:t>nie jesteśmy właścicielami</a:t>
            </a:r>
            <a:r>
              <a:rPr lang="pl-PL" sz="1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285750" indent="-28575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l-PL" sz="1400" b="1" dirty="0">
                <a:latin typeface="Verbatim"/>
              </a:rPr>
              <a:t>@InstallIn(...) </a:t>
            </a:r>
            <a:r>
              <a:rPr lang="pl-PL" sz="1400" dirty="0">
                <a:latin typeface="Arial" panose="020B0604020202020204" pitchFamily="34" charset="0"/>
                <a:cs typeface="Arial" panose="020B0604020202020204" pitchFamily="34" charset="0"/>
              </a:rPr>
              <a:t>Określa, w jakim zakresie (</a:t>
            </a:r>
            <a:r>
              <a:rPr lang="pl-PL" sz="1400" dirty="0" err="1">
                <a:latin typeface="Arial" panose="020B0604020202020204" pitchFamily="34" charset="0"/>
                <a:cs typeface="Arial" panose="020B0604020202020204" pitchFamily="34" charset="0"/>
              </a:rPr>
              <a:t>scope</a:t>
            </a:r>
            <a:r>
              <a:rPr lang="pl-PL" sz="1400" dirty="0">
                <a:latin typeface="Arial" panose="020B0604020202020204" pitchFamily="34" charset="0"/>
                <a:cs typeface="Arial" panose="020B0604020202020204" pitchFamily="34" charset="0"/>
              </a:rPr>
              <a:t>) mają być dostępne instrukcje z modułu (np. </a:t>
            </a:r>
            <a:r>
              <a:rPr lang="pl-PL" sz="1400" dirty="0">
                <a:latin typeface="Verbatim"/>
                <a:cs typeface="Arial" panose="020B0604020202020204" pitchFamily="34" charset="0"/>
              </a:rPr>
              <a:t>@InstallIn(SingletonComponent::class) </a:t>
            </a:r>
            <a:r>
              <a:rPr lang="pl-PL" sz="1400" dirty="0">
                <a:latin typeface="Arial" panose="020B0604020202020204" pitchFamily="34" charset="0"/>
                <a:cs typeface="Arial" panose="020B0604020202020204" pitchFamily="34" charset="0"/>
              </a:rPr>
              <a:t>dla zasięgu całej aplikacji).</a:t>
            </a:r>
          </a:p>
          <a:p>
            <a:pPr marL="285750" indent="-28575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l-PL" sz="1400" b="1" dirty="0">
                <a:latin typeface="Verbatim"/>
              </a:rPr>
              <a:t>@Provides </a:t>
            </a:r>
            <a:r>
              <a:rPr lang="pl-PL" sz="1400" dirty="0">
                <a:latin typeface="Arial" panose="020B0604020202020204" pitchFamily="34" charset="0"/>
                <a:cs typeface="Arial" panose="020B0604020202020204" pitchFamily="34" charset="0"/>
              </a:rPr>
              <a:t>Oznacza funkcję w module jako instrukcję, który mówi Hilt, jak stworzyć i dostarczyć konkretną zależność (np. instancję </a:t>
            </a:r>
            <a:r>
              <a:rPr lang="pl-PL" sz="1400" dirty="0" err="1">
                <a:latin typeface="Verbatim"/>
                <a:cs typeface="Arial" panose="020B0604020202020204" pitchFamily="34" charset="0"/>
              </a:rPr>
              <a:t>Retrofit</a:t>
            </a:r>
            <a:r>
              <a:rPr lang="pl-PL" sz="1400" dirty="0">
                <a:latin typeface="Arial" panose="020B0604020202020204" pitchFamily="34" charset="0"/>
                <a:cs typeface="Arial" panose="020B0604020202020204" pitchFamily="34" charset="0"/>
              </a:rPr>
              <a:t> lub </a:t>
            </a:r>
            <a:r>
              <a:rPr lang="pl-PL" sz="1400" dirty="0" err="1">
                <a:latin typeface="Verbatim"/>
                <a:cs typeface="Arial" panose="020B0604020202020204" pitchFamily="34" charset="0"/>
              </a:rPr>
              <a:t>Room</a:t>
            </a:r>
            <a:r>
              <a:rPr lang="pl-PL" sz="1400" dirty="0">
                <a:latin typeface="Arial" panose="020B0604020202020204" pitchFamily="34" charset="0"/>
                <a:cs typeface="Arial" panose="020B0604020202020204" pitchFamily="34" charset="0"/>
              </a:rPr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26485435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 cstate="print"/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A8E9925-FD92-7270-1B81-11AD7716B1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CF37B0-74D5-C341-738D-00F97C0AE013}"/>
              </a:ext>
            </a:extLst>
          </p:cNvPr>
          <p:cNvSpPr/>
          <p:nvPr/>
        </p:nvSpPr>
        <p:spPr>
          <a:xfrm>
            <a:off x="1979711" y="188640"/>
            <a:ext cx="7149379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l-PL" sz="26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Dagger-Hilt</a:t>
            </a:r>
            <a:r>
              <a:rPr lang="pl-PL" sz="2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- Podsumowanie</a:t>
            </a:r>
          </a:p>
        </p:txBody>
      </p:sp>
      <p:sp>
        <p:nvSpPr>
          <p:cNvPr id="3" name="pole tekstowe 2">
            <a:extLst>
              <a:ext uri="{FF2B5EF4-FFF2-40B4-BE49-F238E27FC236}">
                <a16:creationId xmlns:a16="http://schemas.microsoft.com/office/drawing/2014/main" id="{2265E3B8-F5E3-5E4C-9935-CAF786E3D7CF}"/>
              </a:ext>
            </a:extLst>
          </p:cNvPr>
          <p:cNvSpPr txBox="1"/>
          <p:nvPr/>
        </p:nvSpPr>
        <p:spPr>
          <a:xfrm>
            <a:off x="1028699" y="836712"/>
            <a:ext cx="8100392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</a:pPr>
            <a:r>
              <a:rPr lang="pl-PL" sz="1400" dirty="0">
                <a:latin typeface="Verbatim"/>
              </a:rPr>
              <a:t>Hilt</a:t>
            </a:r>
            <a:r>
              <a:rPr lang="pl-PL" sz="1400" dirty="0"/>
              <a:t> to biblioteka do </a:t>
            </a:r>
            <a:r>
              <a:rPr lang="pl-PL" sz="1400" b="1" dirty="0"/>
              <a:t>wstrzykiwania zależności </a:t>
            </a:r>
            <a:r>
              <a:rPr lang="pl-PL" sz="1400" dirty="0"/>
              <a:t>(</a:t>
            </a:r>
            <a:r>
              <a:rPr lang="pl-PL" sz="1400" dirty="0" err="1"/>
              <a:t>Dependency</a:t>
            </a:r>
            <a:r>
              <a:rPr lang="pl-PL" sz="1400" dirty="0"/>
              <a:t> </a:t>
            </a:r>
            <a:r>
              <a:rPr lang="pl-PL" sz="1400" dirty="0" err="1"/>
              <a:t>Injection</a:t>
            </a:r>
            <a:r>
              <a:rPr lang="pl-PL" sz="1400" dirty="0"/>
              <a:t>) zbudowana na </a:t>
            </a:r>
            <a:r>
              <a:rPr lang="pl-PL" sz="1400" dirty="0" err="1">
                <a:latin typeface="Verbatim"/>
              </a:rPr>
              <a:t>Daggerze</a:t>
            </a:r>
            <a:r>
              <a:rPr lang="pl-PL" sz="1400" dirty="0"/>
              <a:t>, która upraszcza i </a:t>
            </a:r>
            <a:r>
              <a:rPr lang="pl-PL" sz="1400" b="1" dirty="0"/>
              <a:t>automatyzuje dostarczanie obiektów </a:t>
            </a:r>
            <a:r>
              <a:rPr lang="pl-PL" sz="1400" dirty="0"/>
              <a:t>(</a:t>
            </a:r>
            <a:r>
              <a:rPr lang="pl-PL" sz="1400" i="1" dirty="0"/>
              <a:t>zależności</a:t>
            </a:r>
            <a:r>
              <a:rPr lang="pl-PL" sz="1400" dirty="0"/>
              <a:t>) do różnych części aplikacji Android.</a:t>
            </a:r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7787D6AB-F579-4969-1F61-2D2FFBA513D5}"/>
              </a:ext>
            </a:extLst>
          </p:cNvPr>
          <p:cNvSpPr txBox="1"/>
          <p:nvPr/>
        </p:nvSpPr>
        <p:spPr>
          <a:xfrm>
            <a:off x="1028698" y="1763467"/>
            <a:ext cx="8100392" cy="43704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l-PL" sz="1400" b="1" dirty="0">
                <a:latin typeface="Verbatim"/>
              </a:rPr>
              <a:t>@HiltAndroidApp </a:t>
            </a:r>
            <a:r>
              <a:rPr lang="pl-PL" sz="1400" dirty="0">
                <a:latin typeface="Arial" panose="020B0604020202020204" pitchFamily="34" charset="0"/>
                <a:cs typeface="Arial" panose="020B0604020202020204" pitchFamily="34" charset="0"/>
              </a:rPr>
              <a:t>Umieszczana nad klasą </a:t>
            </a:r>
            <a:r>
              <a:rPr lang="pl-PL" sz="1400" dirty="0">
                <a:latin typeface="Verbatim"/>
                <a:cs typeface="Arial" panose="020B0604020202020204" pitchFamily="34" charset="0"/>
              </a:rPr>
              <a:t>Application</a:t>
            </a:r>
            <a:r>
              <a:rPr lang="pl-PL" sz="1400" dirty="0">
                <a:latin typeface="Arial" panose="020B0604020202020204" pitchFamily="34" charset="0"/>
                <a:cs typeface="Arial" panose="020B0604020202020204" pitchFamily="34" charset="0"/>
              </a:rPr>
              <a:t>, inicjuje </a:t>
            </a:r>
            <a:r>
              <a:rPr lang="pl-PL" sz="1400" dirty="0">
                <a:latin typeface="Verbatim"/>
                <a:cs typeface="Arial" panose="020B0604020202020204" pitchFamily="34" charset="0"/>
              </a:rPr>
              <a:t>Hilt</a:t>
            </a:r>
            <a:r>
              <a:rPr lang="pl-PL" sz="1400" dirty="0">
                <a:latin typeface="Arial" panose="020B0604020202020204" pitchFamily="34" charset="0"/>
                <a:cs typeface="Arial" panose="020B0604020202020204" pitchFamily="34" charset="0"/>
              </a:rPr>
              <a:t> dla całej aplikacji i tworzy </a:t>
            </a:r>
            <a:r>
              <a:rPr lang="pl-PL" sz="1400" b="1" dirty="0">
                <a:latin typeface="Arial" panose="020B0604020202020204" pitchFamily="34" charset="0"/>
                <a:cs typeface="Arial" panose="020B0604020202020204" pitchFamily="34" charset="0"/>
              </a:rPr>
              <a:t>główny kontener zależności.</a:t>
            </a:r>
          </a:p>
          <a:p>
            <a:pPr marL="285750" indent="-28575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l-PL" sz="1400" b="1" dirty="0">
                <a:latin typeface="Verbatim"/>
              </a:rPr>
              <a:t>@AndroidEntryPoint </a:t>
            </a:r>
            <a:r>
              <a:rPr lang="pl-PL" sz="1400" dirty="0">
                <a:latin typeface="Arial" panose="020B0604020202020204" pitchFamily="34" charset="0"/>
                <a:cs typeface="Arial" panose="020B0604020202020204" pitchFamily="34" charset="0"/>
              </a:rPr>
              <a:t>Oznacza komponent Androida (np. </a:t>
            </a:r>
            <a:r>
              <a:rPr lang="pl-PL" sz="1400" dirty="0">
                <a:latin typeface="Verbatim"/>
                <a:cs typeface="Arial" panose="020B0604020202020204" pitchFamily="34" charset="0"/>
              </a:rPr>
              <a:t>Activity</a:t>
            </a:r>
            <a:r>
              <a:rPr lang="pl-PL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pl-PL" sz="1400" dirty="0">
                <a:latin typeface="Verbatim"/>
                <a:cs typeface="Arial" panose="020B0604020202020204" pitchFamily="34" charset="0"/>
              </a:rPr>
              <a:t>Fragment</a:t>
            </a:r>
            <a:r>
              <a:rPr lang="pl-PL" sz="1400" dirty="0">
                <a:latin typeface="Arial" panose="020B0604020202020204" pitchFamily="34" charset="0"/>
                <a:cs typeface="Arial" panose="020B0604020202020204" pitchFamily="34" charset="0"/>
              </a:rPr>
              <a:t>), informując </a:t>
            </a:r>
            <a:r>
              <a:rPr lang="pl-PL" sz="1400" dirty="0">
                <a:latin typeface="Verbatim"/>
                <a:cs typeface="Arial" panose="020B0604020202020204" pitchFamily="34" charset="0"/>
              </a:rPr>
              <a:t>Hilt</a:t>
            </a:r>
            <a:r>
              <a:rPr lang="pl-PL" sz="1400" dirty="0">
                <a:latin typeface="Arial" panose="020B0604020202020204" pitchFamily="34" charset="0"/>
                <a:cs typeface="Arial" panose="020B0604020202020204" pitchFamily="34" charset="0"/>
              </a:rPr>
              <a:t>, że ma do niego wstrzykiwać zależności.</a:t>
            </a:r>
          </a:p>
          <a:p>
            <a:pPr marL="285750" indent="-28575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l-PL" sz="1400" b="1" dirty="0">
                <a:latin typeface="Verbatim"/>
              </a:rPr>
              <a:t>@HiltViewModel </a:t>
            </a:r>
            <a:r>
              <a:rPr lang="pl-PL" sz="1400" dirty="0">
                <a:latin typeface="Arial" panose="020B0604020202020204" pitchFamily="34" charset="0"/>
                <a:cs typeface="Arial" panose="020B0604020202020204" pitchFamily="34" charset="0"/>
              </a:rPr>
              <a:t>Specjalna adnotacja dla klas </a:t>
            </a:r>
            <a:r>
              <a:rPr lang="pl-PL" sz="1400" dirty="0" err="1">
                <a:latin typeface="Verbatim"/>
                <a:cs typeface="Arial" panose="020B0604020202020204" pitchFamily="34" charset="0"/>
              </a:rPr>
              <a:t>ViewModel</a:t>
            </a:r>
            <a:r>
              <a:rPr lang="pl-PL" sz="1400" dirty="0">
                <a:latin typeface="Arial" panose="020B0604020202020204" pitchFamily="34" charset="0"/>
                <a:cs typeface="Arial" panose="020B0604020202020204" pitchFamily="34" charset="0"/>
              </a:rPr>
              <a:t>, która umożliwia wstrzykiwanie do nich zależności i integruje je z cyklem życia.</a:t>
            </a:r>
          </a:p>
          <a:p>
            <a:pPr marL="285750" indent="-28575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l-PL" sz="1400" b="1" dirty="0">
                <a:latin typeface="Verbatim"/>
              </a:rPr>
              <a:t>@Inject </a:t>
            </a:r>
            <a:r>
              <a:rPr lang="pl-PL" sz="1400" dirty="0">
                <a:latin typeface="Arial" panose="020B0604020202020204" pitchFamily="34" charset="0"/>
                <a:cs typeface="Arial" panose="020B0604020202020204" pitchFamily="34" charset="0"/>
              </a:rPr>
              <a:t>Używana na konstruktorze klasy, aby nauczyć </a:t>
            </a:r>
            <a:r>
              <a:rPr lang="pl-PL" sz="1400" dirty="0">
                <a:latin typeface="Verbatim"/>
                <a:cs typeface="Arial" panose="020B0604020202020204" pitchFamily="34" charset="0"/>
              </a:rPr>
              <a:t>Hilt</a:t>
            </a:r>
            <a:r>
              <a:rPr lang="pl-PL" sz="1400" dirty="0">
                <a:latin typeface="Arial" panose="020B0604020202020204" pitchFamily="34" charset="0"/>
                <a:cs typeface="Arial" panose="020B0604020202020204" pitchFamily="34" charset="0"/>
              </a:rPr>
              <a:t>, jak tworzyć jej instancje (</a:t>
            </a:r>
            <a:r>
              <a:rPr lang="pl-PL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constructor</a:t>
            </a:r>
            <a:r>
              <a:rPr lang="pl-PL" sz="1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l-PL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injection</a:t>
            </a:r>
            <a:r>
              <a:rPr lang="pl-PL" sz="1400" dirty="0">
                <a:latin typeface="Arial" panose="020B0604020202020204" pitchFamily="34" charset="0"/>
                <a:cs typeface="Arial" panose="020B0604020202020204" pitchFamily="34" charset="0"/>
              </a:rPr>
              <a:t>). Używana na polu w klasie z adnotacją </a:t>
            </a:r>
            <a:r>
              <a:rPr lang="pl-PL" sz="1400" b="1" dirty="0">
                <a:latin typeface="Verbatim"/>
              </a:rPr>
              <a:t>@AndroidEntryPoint</a:t>
            </a:r>
            <a:r>
              <a:rPr lang="pl-PL" sz="1400" dirty="0">
                <a:latin typeface="Verbatim"/>
              </a:rPr>
              <a:t>, </a:t>
            </a:r>
            <a:r>
              <a:rPr lang="pl-PL" sz="1400" dirty="0">
                <a:latin typeface="Arial" panose="020B0604020202020204" pitchFamily="34" charset="0"/>
                <a:cs typeface="Arial" panose="020B0604020202020204" pitchFamily="34" charset="0"/>
              </a:rPr>
              <a:t>aby poprosić </a:t>
            </a:r>
            <a:r>
              <a:rPr lang="pl-PL" sz="1400" dirty="0">
                <a:latin typeface="Verbatim"/>
                <a:cs typeface="Arial" panose="020B0604020202020204" pitchFamily="34" charset="0"/>
              </a:rPr>
              <a:t>Hilt</a:t>
            </a:r>
            <a:r>
              <a:rPr lang="pl-PL" sz="1400" dirty="0">
                <a:latin typeface="Arial" panose="020B0604020202020204" pitchFamily="34" charset="0"/>
                <a:cs typeface="Arial" panose="020B0604020202020204" pitchFamily="34" charset="0"/>
              </a:rPr>
              <a:t> o wstrzyknięcie tam zależności (</a:t>
            </a:r>
            <a:r>
              <a:rPr lang="pl-PL" sz="1400" b="1" dirty="0">
                <a:latin typeface="Arial" panose="020B0604020202020204" pitchFamily="34" charset="0"/>
                <a:cs typeface="Arial" panose="020B0604020202020204" pitchFamily="34" charset="0"/>
              </a:rPr>
              <a:t>field </a:t>
            </a:r>
            <a:r>
              <a:rPr lang="pl-PL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injection</a:t>
            </a:r>
            <a:r>
              <a:rPr lang="pl-PL" sz="1400" dirty="0">
                <a:latin typeface="Arial" panose="020B0604020202020204" pitchFamily="34" charset="0"/>
                <a:cs typeface="Arial" panose="020B0604020202020204" pitchFamily="34" charset="0"/>
              </a:rPr>
              <a:t>).</a:t>
            </a:r>
          </a:p>
          <a:p>
            <a:pPr marL="285750" indent="-28575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l-PL" sz="1400" b="1" dirty="0">
                <a:latin typeface="Verbatim"/>
              </a:rPr>
              <a:t>@Module </a:t>
            </a:r>
            <a:r>
              <a:rPr lang="pl-PL" sz="1400" dirty="0">
                <a:latin typeface="Arial" panose="020B0604020202020204" pitchFamily="34" charset="0"/>
                <a:cs typeface="Arial" panose="020B0604020202020204" pitchFamily="34" charset="0"/>
              </a:rPr>
              <a:t>Oznacza klasę lub obiekt jako moduł, czyli zbiór instrukcji tworzenia zależności, których </a:t>
            </a:r>
            <a:r>
              <a:rPr lang="pl-PL" sz="1400" b="1" dirty="0">
                <a:latin typeface="Arial" panose="020B0604020202020204" pitchFamily="34" charset="0"/>
                <a:cs typeface="Arial" panose="020B0604020202020204" pitchFamily="34" charset="0"/>
              </a:rPr>
              <a:t>nie jesteśmy właścicielami</a:t>
            </a:r>
            <a:r>
              <a:rPr lang="pl-PL" sz="1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285750" indent="-28575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l-PL" sz="1400" b="1" dirty="0">
                <a:latin typeface="Verbatim"/>
              </a:rPr>
              <a:t>@InstallIn(...) </a:t>
            </a:r>
            <a:r>
              <a:rPr lang="pl-PL" sz="1400" dirty="0">
                <a:latin typeface="Arial" panose="020B0604020202020204" pitchFamily="34" charset="0"/>
                <a:cs typeface="Arial" panose="020B0604020202020204" pitchFamily="34" charset="0"/>
              </a:rPr>
              <a:t>Określa, w jakim zakresie (</a:t>
            </a:r>
            <a:r>
              <a:rPr lang="pl-PL" sz="1400" dirty="0" err="1">
                <a:latin typeface="Arial" panose="020B0604020202020204" pitchFamily="34" charset="0"/>
                <a:cs typeface="Arial" panose="020B0604020202020204" pitchFamily="34" charset="0"/>
              </a:rPr>
              <a:t>scope</a:t>
            </a:r>
            <a:r>
              <a:rPr lang="pl-PL" sz="1400" dirty="0">
                <a:latin typeface="Arial" panose="020B0604020202020204" pitchFamily="34" charset="0"/>
                <a:cs typeface="Arial" panose="020B0604020202020204" pitchFamily="34" charset="0"/>
              </a:rPr>
              <a:t>) mają być dostępne instrukcje z modułu (np. </a:t>
            </a:r>
            <a:r>
              <a:rPr lang="pl-PL" sz="1400" dirty="0">
                <a:latin typeface="Verbatim"/>
                <a:cs typeface="Arial" panose="020B0604020202020204" pitchFamily="34" charset="0"/>
              </a:rPr>
              <a:t>@InstallIn(SingletonComponent::class) </a:t>
            </a:r>
            <a:r>
              <a:rPr lang="pl-PL" sz="1400" dirty="0">
                <a:latin typeface="Arial" panose="020B0604020202020204" pitchFamily="34" charset="0"/>
                <a:cs typeface="Arial" panose="020B0604020202020204" pitchFamily="34" charset="0"/>
              </a:rPr>
              <a:t>dla zasięgu całej aplikacji).</a:t>
            </a:r>
          </a:p>
          <a:p>
            <a:pPr marL="285750" indent="-28575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l-PL" sz="1400" b="1" dirty="0">
                <a:latin typeface="Verbatim"/>
              </a:rPr>
              <a:t>@Provides </a:t>
            </a:r>
            <a:r>
              <a:rPr lang="pl-PL" sz="1400" dirty="0">
                <a:latin typeface="Arial" panose="020B0604020202020204" pitchFamily="34" charset="0"/>
                <a:cs typeface="Arial" panose="020B0604020202020204" pitchFamily="34" charset="0"/>
              </a:rPr>
              <a:t>Oznacza funkcję w module jako instrukcję, który mówi Hilt, jak stworzyć i dostarczyć konkretną zależność (np. instancję </a:t>
            </a:r>
            <a:r>
              <a:rPr lang="pl-PL" sz="1400" dirty="0" err="1">
                <a:latin typeface="Verbatim"/>
                <a:cs typeface="Arial" panose="020B0604020202020204" pitchFamily="34" charset="0"/>
              </a:rPr>
              <a:t>Retrofit</a:t>
            </a:r>
            <a:r>
              <a:rPr lang="pl-PL" sz="1400" dirty="0">
                <a:latin typeface="Arial" panose="020B0604020202020204" pitchFamily="34" charset="0"/>
                <a:cs typeface="Arial" panose="020B0604020202020204" pitchFamily="34" charset="0"/>
              </a:rPr>
              <a:t> lub </a:t>
            </a:r>
            <a:r>
              <a:rPr lang="pl-PL" sz="1400" dirty="0" err="1">
                <a:latin typeface="Verbatim"/>
                <a:cs typeface="Arial" panose="020B0604020202020204" pitchFamily="34" charset="0"/>
              </a:rPr>
              <a:t>Room</a:t>
            </a:r>
            <a:r>
              <a:rPr lang="pl-PL" sz="1400" dirty="0">
                <a:latin typeface="Arial" panose="020B0604020202020204" pitchFamily="34" charset="0"/>
                <a:cs typeface="Arial" panose="020B0604020202020204" pitchFamily="34" charset="0"/>
              </a:rPr>
              <a:t>).</a:t>
            </a:r>
          </a:p>
          <a:p>
            <a:pPr marL="285750" indent="-28575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l-PL" sz="1400" b="1" dirty="0">
                <a:latin typeface="Verbatim"/>
              </a:rPr>
              <a:t>@Singleton </a:t>
            </a:r>
            <a:r>
              <a:rPr lang="pl-PL" sz="1400" dirty="0">
                <a:latin typeface="Arial" panose="020B0604020202020204" pitchFamily="34" charset="0"/>
                <a:cs typeface="Arial" panose="020B0604020202020204" pitchFamily="34" charset="0"/>
              </a:rPr>
              <a:t>Adnotacja używana razem z </a:t>
            </a:r>
            <a:r>
              <a:rPr lang="pl-PL" sz="1400" dirty="0">
                <a:latin typeface="Verbatim"/>
                <a:cs typeface="Arial" panose="020B0604020202020204" pitchFamily="34" charset="0"/>
              </a:rPr>
              <a:t>@Provides </a:t>
            </a:r>
            <a:r>
              <a:rPr lang="pl-PL" sz="1400" dirty="0">
                <a:latin typeface="Arial" panose="020B0604020202020204" pitchFamily="34" charset="0"/>
                <a:cs typeface="Arial" panose="020B0604020202020204" pitchFamily="34" charset="0"/>
              </a:rPr>
              <a:t>(lub na klasie), która instruuje </a:t>
            </a:r>
            <a:r>
              <a:rPr lang="pl-PL" sz="1400" dirty="0">
                <a:latin typeface="Verbatim"/>
                <a:cs typeface="Arial" panose="020B0604020202020204" pitchFamily="34" charset="0"/>
              </a:rPr>
              <a:t>Hilt</a:t>
            </a:r>
            <a:r>
              <a:rPr lang="pl-PL" sz="1400" dirty="0">
                <a:latin typeface="Arial" panose="020B0604020202020204" pitchFamily="34" charset="0"/>
                <a:cs typeface="Arial" panose="020B0604020202020204" pitchFamily="34" charset="0"/>
              </a:rPr>
              <a:t>, aby stworzył tylko jedną instancję danej zależności dla całego zasięgu.</a:t>
            </a:r>
          </a:p>
        </p:txBody>
      </p:sp>
    </p:spTree>
    <p:extLst>
      <p:ext uri="{BB962C8B-B14F-4D97-AF65-F5344CB8AC3E}">
        <p14:creationId xmlns:p14="http://schemas.microsoft.com/office/powerpoint/2010/main" val="21065388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 cstate="print"/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10C091F-250D-818C-7421-7361F452DC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4DE8ED1-3404-BE4F-0037-9CD0576F44BB}"/>
              </a:ext>
            </a:extLst>
          </p:cNvPr>
          <p:cNvSpPr/>
          <p:nvPr/>
        </p:nvSpPr>
        <p:spPr>
          <a:xfrm>
            <a:off x="1979712" y="188640"/>
            <a:ext cx="6696744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l-PL" sz="2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Wstrzykiwanie zależności</a:t>
            </a:r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4399B623-B577-78C0-F9C6-D23C22B9D906}"/>
              </a:ext>
            </a:extLst>
          </p:cNvPr>
          <p:cNvSpPr txBox="1"/>
          <p:nvPr/>
        </p:nvSpPr>
        <p:spPr>
          <a:xfrm>
            <a:off x="1028699" y="836712"/>
            <a:ext cx="8100392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</a:pPr>
            <a:r>
              <a:rPr lang="pl-PL" sz="1400" dirty="0"/>
              <a:t>Wstrzykiwanie Zależności to </a:t>
            </a:r>
            <a:r>
              <a:rPr lang="pl-PL" sz="1400" b="1" dirty="0"/>
              <a:t>wzorzec projektowy</a:t>
            </a:r>
            <a:r>
              <a:rPr lang="pl-PL" sz="1400" dirty="0"/>
              <a:t>, w którym </a:t>
            </a:r>
            <a:r>
              <a:rPr lang="pl-PL" sz="1400" b="1" dirty="0"/>
              <a:t>zależności obiektu </a:t>
            </a:r>
            <a:r>
              <a:rPr lang="pl-PL" sz="1400" dirty="0"/>
              <a:t>(czyli inne obiekty, których potrzebuje do działania) są mu </a:t>
            </a:r>
            <a:r>
              <a:rPr lang="pl-PL" sz="1400" b="1" dirty="0"/>
              <a:t>dostarczane z zewnątrz</a:t>
            </a:r>
            <a:r>
              <a:rPr lang="pl-PL" sz="1400" dirty="0"/>
              <a:t>, zamiast być tworzone przez niego samego.</a:t>
            </a:r>
          </a:p>
        </p:txBody>
      </p:sp>
      <p:pic>
        <p:nvPicPr>
          <p:cNvPr id="3" name="Picture 2" descr="Riverpod: Inversion of Control, Dependency Injection, Dependency Inversion,  and Service Locator | by Ali Ammar | Dec, 2023 | Stackademic">
            <a:extLst>
              <a:ext uri="{FF2B5EF4-FFF2-40B4-BE49-F238E27FC236}">
                <a16:creationId xmlns:a16="http://schemas.microsoft.com/office/drawing/2014/main" id="{BD739442-1236-076D-AEE5-303461BF14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2132856"/>
            <a:ext cx="6120680" cy="3255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pole tekstowe 3">
            <a:extLst>
              <a:ext uri="{FF2B5EF4-FFF2-40B4-BE49-F238E27FC236}">
                <a16:creationId xmlns:a16="http://schemas.microsoft.com/office/drawing/2014/main" id="{8C08F4B2-79CB-64E5-B8FE-11ABBB7B7C9E}"/>
              </a:ext>
            </a:extLst>
          </p:cNvPr>
          <p:cNvSpPr txBox="1"/>
          <p:nvPr/>
        </p:nvSpPr>
        <p:spPr>
          <a:xfrm>
            <a:off x="1062674" y="6396335"/>
            <a:ext cx="774035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286000" algn="l" defTabSz="914400" rtl="0" eaLnBrk="1" latinLnBrk="0" hangingPunct="1">
              <a:defRPr sz="1200" kern="12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743200" algn="l" defTabSz="914400" rtl="0" eaLnBrk="1" latinLnBrk="0" hangingPunct="1">
              <a:defRPr sz="1200" kern="12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200400" algn="l" defTabSz="914400" rtl="0" eaLnBrk="1" latinLnBrk="0" hangingPunct="1">
              <a:defRPr sz="1200" kern="12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657600" algn="l" defTabSz="914400" rtl="0" eaLnBrk="1" latinLnBrk="0" hangingPunct="1">
              <a:defRPr sz="1200" kern="12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r>
              <a:rPr lang="pl-PL" dirty="0"/>
              <a:t>https://www.google.com/url?sa=i&amp;url=https%3A%2F%2Fblog.stackademic.com%2Friverpod-inversion-of-control-dependency-injection-dependency-inversion-and-service-locator-24a1c6972ed6</a:t>
            </a:r>
          </a:p>
        </p:txBody>
      </p:sp>
    </p:spTree>
    <p:extLst>
      <p:ext uri="{BB962C8B-B14F-4D97-AF65-F5344CB8AC3E}">
        <p14:creationId xmlns:p14="http://schemas.microsoft.com/office/powerpoint/2010/main" val="20518270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 cstate="print"/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DDB3311-D849-1D35-3E2A-56B31DCAB1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F31185C-44F8-BFE3-169C-C7DE64CE0C71}"/>
              </a:ext>
            </a:extLst>
          </p:cNvPr>
          <p:cNvSpPr/>
          <p:nvPr/>
        </p:nvSpPr>
        <p:spPr>
          <a:xfrm>
            <a:off x="1979712" y="188640"/>
            <a:ext cx="6696744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l-PL" sz="2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Wstrzykiwanie zależności</a:t>
            </a:r>
          </a:p>
        </p:txBody>
      </p:sp>
      <p:pic>
        <p:nvPicPr>
          <p:cNvPr id="8" name="Picture 3" descr="Car class without dependency injection">
            <a:extLst>
              <a:ext uri="{FF2B5EF4-FFF2-40B4-BE49-F238E27FC236}">
                <a16:creationId xmlns:a16="http://schemas.microsoft.com/office/drawing/2014/main" id="{1147FAE3-7B8F-462C-914F-111ABCA03A30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2970663"/>
            <a:ext cx="3280296" cy="1706379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Obraz 8">
            <a:extLst>
              <a:ext uri="{FF2B5EF4-FFF2-40B4-BE49-F238E27FC236}">
                <a16:creationId xmlns:a16="http://schemas.microsoft.com/office/drawing/2014/main" id="{C8006962-5DD7-A484-316F-E330F54FA5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3608" y="1484784"/>
            <a:ext cx="5061919" cy="4253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9601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 cstate="print"/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B9B2D59-106C-D544-CC75-91F7A24B2C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F5B96C7-0020-DDEB-E6C3-542991B505F4}"/>
              </a:ext>
            </a:extLst>
          </p:cNvPr>
          <p:cNvSpPr/>
          <p:nvPr/>
        </p:nvSpPr>
        <p:spPr>
          <a:xfrm>
            <a:off x="1979712" y="188640"/>
            <a:ext cx="6696744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l-PL" sz="2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Wstrzykiwanie zależności</a:t>
            </a:r>
          </a:p>
        </p:txBody>
      </p:sp>
      <p:pic>
        <p:nvPicPr>
          <p:cNvPr id="3" name="Picture 4" descr="Car class using dependency injection">
            <a:extLst>
              <a:ext uri="{FF2B5EF4-FFF2-40B4-BE49-F238E27FC236}">
                <a16:creationId xmlns:a16="http://schemas.microsoft.com/office/drawing/2014/main" id="{CA22FC30-6110-47BE-8186-A2270984EFA9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00" y="2132856"/>
            <a:ext cx="2800350" cy="266319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Obraz 3">
            <a:extLst>
              <a:ext uri="{FF2B5EF4-FFF2-40B4-BE49-F238E27FC236}">
                <a16:creationId xmlns:a16="http://schemas.microsoft.com/office/drawing/2014/main" id="{198C08F6-9C17-054E-6876-0F54948C60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5616" y="1124744"/>
            <a:ext cx="5010687" cy="5517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649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 cstate="print"/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E805B83-549C-D8A4-77A9-52E8BB88A2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55AD749-778F-C046-1B72-39D222B033B2}"/>
              </a:ext>
            </a:extLst>
          </p:cNvPr>
          <p:cNvSpPr/>
          <p:nvPr/>
        </p:nvSpPr>
        <p:spPr>
          <a:xfrm>
            <a:off x="1979712" y="188640"/>
            <a:ext cx="6696744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l-PL" sz="26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Dagger-Hilt</a:t>
            </a:r>
            <a:endParaRPr lang="pl-PL" sz="26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pole tekstowe 7">
            <a:extLst>
              <a:ext uri="{FF2B5EF4-FFF2-40B4-BE49-F238E27FC236}">
                <a16:creationId xmlns:a16="http://schemas.microsoft.com/office/drawing/2014/main" id="{E98FA046-99BF-8B23-AB8F-F3052C328CE9}"/>
              </a:ext>
            </a:extLst>
          </p:cNvPr>
          <p:cNvSpPr txBox="1"/>
          <p:nvPr/>
        </p:nvSpPr>
        <p:spPr>
          <a:xfrm>
            <a:off x="1187624" y="2276872"/>
            <a:ext cx="7848872" cy="17451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  <a:spcAft>
                <a:spcPts val="600"/>
              </a:spcAft>
            </a:pPr>
            <a:r>
              <a:rPr lang="pl-PL" sz="1400" b="1" dirty="0"/>
              <a:t>Dagger2: </a:t>
            </a:r>
            <a:r>
              <a:rPr lang="pl-PL" sz="1400" dirty="0"/>
              <a:t>To standard DI w świecie Androida. Działa w czasie kompilacji, jest niezwykle wydajny, ale jego konfiguracja jest bardzo skomplikowana.</a:t>
            </a:r>
          </a:p>
          <a:p>
            <a:pPr algn="just">
              <a:lnSpc>
                <a:spcPct val="150000"/>
              </a:lnSpc>
              <a:spcAft>
                <a:spcPts val="600"/>
              </a:spcAft>
            </a:pPr>
            <a:r>
              <a:rPr lang="pl-PL" sz="1400" b="1" dirty="0"/>
              <a:t>Hilt: </a:t>
            </a:r>
            <a:r>
              <a:rPr lang="pl-PL" sz="1400" dirty="0"/>
              <a:t>To biblioteka zbudowana na </a:t>
            </a:r>
            <a:r>
              <a:rPr lang="pl-PL" sz="1400" dirty="0" err="1"/>
              <a:t>Daggerze</a:t>
            </a:r>
            <a:r>
              <a:rPr lang="pl-PL" sz="1400" dirty="0"/>
              <a:t>, stworzona przez Google specjalnie dla Androida. Upraszcza ona </a:t>
            </a:r>
            <a:r>
              <a:rPr lang="pl-PL" sz="1400" dirty="0" err="1"/>
              <a:t>Daggera</a:t>
            </a:r>
            <a:r>
              <a:rPr lang="pl-PL" sz="1400" dirty="0"/>
              <a:t>, wprowadzając standardowe adnotacje i automatyzując większość konfiguracji.</a:t>
            </a:r>
          </a:p>
        </p:txBody>
      </p:sp>
    </p:spTree>
    <p:extLst>
      <p:ext uri="{BB962C8B-B14F-4D97-AF65-F5344CB8AC3E}">
        <p14:creationId xmlns:p14="http://schemas.microsoft.com/office/powerpoint/2010/main" val="41120810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5" cstate="print"/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227BFE1-9F50-8834-4096-B33AA6A995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1A7706E-BF36-8D2D-9C4C-1719CDB47D83}"/>
              </a:ext>
            </a:extLst>
          </p:cNvPr>
          <p:cNvSpPr/>
          <p:nvPr/>
        </p:nvSpPr>
        <p:spPr>
          <a:xfrm>
            <a:off x="1979712" y="188640"/>
            <a:ext cx="6696744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l-PL" sz="26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Dagger-Hilt</a:t>
            </a:r>
            <a:endParaRPr lang="pl-PL" sz="26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3" name="bandicam 2025-09-29 11-50-18-766">
            <a:hlinkClick r:id="" action="ppaction://media"/>
            <a:extLst>
              <a:ext uri="{FF2B5EF4-FFF2-40B4-BE49-F238E27FC236}">
                <a16:creationId xmlns:a16="http://schemas.microsoft.com/office/drawing/2014/main" id="{E8BEF9B7-348A-C92F-4013-2F497E3F2DC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444208" y="980728"/>
            <a:ext cx="2590700" cy="5649585"/>
          </a:xfrm>
          <a:prstGeom prst="rect">
            <a:avLst/>
          </a:prstGeom>
        </p:spPr>
      </p:pic>
      <p:pic>
        <p:nvPicPr>
          <p:cNvPr id="7" name="Obraz 6">
            <a:extLst>
              <a:ext uri="{FF2B5EF4-FFF2-40B4-BE49-F238E27FC236}">
                <a16:creationId xmlns:a16="http://schemas.microsoft.com/office/drawing/2014/main" id="{DA3119D5-274A-0E85-561D-2496AD47564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51720" y="1772816"/>
            <a:ext cx="3221657" cy="381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584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5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 cstate="print"/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227BFE1-9F50-8834-4096-B33AA6A995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1A7706E-BF36-8D2D-9C4C-1719CDB47D83}"/>
              </a:ext>
            </a:extLst>
          </p:cNvPr>
          <p:cNvSpPr/>
          <p:nvPr/>
        </p:nvSpPr>
        <p:spPr>
          <a:xfrm>
            <a:off x="1979712" y="188640"/>
            <a:ext cx="6696744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l-PL" sz="26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Dagger-Hilt</a:t>
            </a:r>
            <a:endParaRPr lang="pl-PL" sz="26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20F11BBC-2B41-908E-D5EC-AA68F619CA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1960" y="1642272"/>
            <a:ext cx="4280473" cy="720080"/>
          </a:xfrm>
          <a:prstGeom prst="rect">
            <a:avLst/>
          </a:prstGeom>
        </p:spPr>
      </p:pic>
      <p:pic>
        <p:nvPicPr>
          <p:cNvPr id="8" name="Obraz 7">
            <a:extLst>
              <a:ext uri="{FF2B5EF4-FFF2-40B4-BE49-F238E27FC236}">
                <a16:creationId xmlns:a16="http://schemas.microsoft.com/office/drawing/2014/main" id="{CDCDE699-A6C0-0BC0-DC5C-1C476FC7B8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59832" y="3501008"/>
            <a:ext cx="5931229" cy="2664296"/>
          </a:xfrm>
          <a:prstGeom prst="rect">
            <a:avLst/>
          </a:prstGeom>
        </p:spPr>
      </p:pic>
      <p:cxnSp>
        <p:nvCxnSpPr>
          <p:cNvPr id="9" name="Łącznik prosty ze strzałką 8">
            <a:extLst>
              <a:ext uri="{FF2B5EF4-FFF2-40B4-BE49-F238E27FC236}">
                <a16:creationId xmlns:a16="http://schemas.microsoft.com/office/drawing/2014/main" id="{D043C7A2-4224-998C-1DC0-85D6A45ED956}"/>
              </a:ext>
            </a:extLst>
          </p:cNvPr>
          <p:cNvCxnSpPr>
            <a:cxnSpLocks/>
          </p:cNvCxnSpPr>
          <p:nvPr/>
        </p:nvCxnSpPr>
        <p:spPr>
          <a:xfrm>
            <a:off x="3563888" y="1055929"/>
            <a:ext cx="1224136" cy="586341"/>
          </a:xfrm>
          <a:prstGeom prst="straightConnector1">
            <a:avLst/>
          </a:prstGeom>
          <a:ln w="63500" cap="rnd"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Prostokąt: zaokrąglone rogi 9">
            <a:extLst>
              <a:ext uri="{FF2B5EF4-FFF2-40B4-BE49-F238E27FC236}">
                <a16:creationId xmlns:a16="http://schemas.microsoft.com/office/drawing/2014/main" id="{52C1D97F-77C7-27A0-A3D1-141BFD1A7DBC}"/>
              </a:ext>
            </a:extLst>
          </p:cNvPr>
          <p:cNvSpPr/>
          <p:nvPr/>
        </p:nvSpPr>
        <p:spPr>
          <a:xfrm>
            <a:off x="37219" y="939380"/>
            <a:ext cx="3526669" cy="1600437"/>
          </a:xfrm>
          <a:prstGeom prst="roundRect">
            <a:avLst>
              <a:gd name="adj" fmla="val 5695"/>
            </a:avLst>
          </a:prstGeom>
          <a:solidFill>
            <a:schemeClr val="bg1"/>
          </a:solidFill>
          <a:ln w="635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11" name="pole tekstowe 10">
            <a:extLst>
              <a:ext uri="{FF2B5EF4-FFF2-40B4-BE49-F238E27FC236}">
                <a16:creationId xmlns:a16="http://schemas.microsoft.com/office/drawing/2014/main" id="{0C309B8B-AD97-25F3-8B06-56F33712C6A7}"/>
              </a:ext>
            </a:extLst>
          </p:cNvPr>
          <p:cNvSpPr txBox="1"/>
          <p:nvPr/>
        </p:nvSpPr>
        <p:spPr>
          <a:xfrm>
            <a:off x="32757" y="939381"/>
            <a:ext cx="3456384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l-PL" sz="1400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Adnotacja z biblioteki </a:t>
            </a:r>
            <a:r>
              <a:rPr lang="pl-PL" sz="1400" dirty="0">
                <a:solidFill>
                  <a:schemeClr val="accent4">
                    <a:lumMod val="50000"/>
                  </a:schemeClr>
                </a:solidFill>
                <a:latin typeface="Verbatim"/>
                <a:cs typeface="Arial" panose="020B0604020202020204" pitchFamily="34" charset="0"/>
              </a:rPr>
              <a:t>Hilt</a:t>
            </a:r>
            <a:r>
              <a:rPr lang="pl-PL" sz="1400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która oznacza tę klasę jako </a:t>
            </a:r>
            <a:r>
              <a:rPr lang="pl-PL" sz="1400" b="1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główny kontener zależności </a:t>
            </a:r>
            <a:r>
              <a:rPr lang="pl-PL" sz="1400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dla aplikacji. Jej obecność uruchamia </a:t>
            </a:r>
            <a:r>
              <a:rPr lang="pl-PL" sz="1400" b="1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mechanizm generowania kodu </a:t>
            </a:r>
            <a:r>
              <a:rPr lang="pl-PL" sz="1400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przez </a:t>
            </a:r>
            <a:r>
              <a:rPr lang="pl-PL" sz="1400" dirty="0">
                <a:solidFill>
                  <a:schemeClr val="accent4">
                    <a:lumMod val="50000"/>
                  </a:schemeClr>
                </a:solidFill>
                <a:latin typeface="Verbatim"/>
                <a:cs typeface="Arial" panose="020B0604020202020204" pitchFamily="34" charset="0"/>
              </a:rPr>
              <a:t>Hilt</a:t>
            </a:r>
            <a:r>
              <a:rPr lang="pl-PL" sz="1400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który tworzy i zarządza </a:t>
            </a:r>
            <a:r>
              <a:rPr lang="pl-PL" sz="1400" b="1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grafem zależności </a:t>
            </a:r>
            <a:r>
              <a:rPr lang="pl-PL" sz="1400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dla całego cyklu życia aplikacji.</a:t>
            </a:r>
            <a:endParaRPr lang="pl-PL" sz="1400" i="1" dirty="0">
              <a:solidFill>
                <a:schemeClr val="accent4">
                  <a:lumMod val="50000"/>
                </a:schemeClr>
              </a:solidFill>
              <a:latin typeface="Verbatim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274775"/>
      </p:ext>
    </p:extLst>
  </p:cSld>
  <p:clrMapOvr>
    <a:masterClrMapping/>
  </p:clrMapOvr>
</p:sld>
</file>

<file path=ppt/theme/theme1.xml><?xml version="1.0" encoding="utf-8"?>
<a:theme xmlns:a="http://schemas.openxmlformats.org/drawingml/2006/main" name="uni.wroc_01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Motyw pakietu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Motyw pakietu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uni.wroc_01.potx</Template>
  <TotalTime>83990</TotalTime>
  <Pages>0</Pages>
  <Words>2260</Words>
  <Characters>0</Characters>
  <Application>Microsoft Office PowerPoint</Application>
  <PresentationFormat>Pokaz na ekranie (4:3)</PresentationFormat>
  <Lines>0</Lines>
  <Paragraphs>174</Paragraphs>
  <Slides>35</Slides>
  <Notes>35</Notes>
  <HiddenSlides>0</HiddenSlides>
  <MMClips>1</MMClips>
  <ScaleCrop>false</ScaleCrop>
  <HeadingPairs>
    <vt:vector size="6" baseType="variant">
      <vt:variant>
        <vt:lpstr>Używane czcionki</vt:lpstr>
      </vt:variant>
      <vt:variant>
        <vt:i4>4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35</vt:i4>
      </vt:variant>
    </vt:vector>
  </HeadingPairs>
  <TitlesOfParts>
    <vt:vector size="40" baseType="lpstr">
      <vt:lpstr>Arial</vt:lpstr>
      <vt:lpstr>Calibri</vt:lpstr>
      <vt:lpstr>Verbatim</vt:lpstr>
      <vt:lpstr>Verdana</vt:lpstr>
      <vt:lpstr>uni.wroc_01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Podręcznik użytkownika  Systemu Identyfikacji Wizualnej   cz. I  dla pracowników naukowych i administracyjnych</dc:title>
  <dc:subject/>
  <dc:creator>tolek</dc:creator>
  <cp:keywords/>
  <dc:description/>
  <cp:lastModifiedBy>Rafał Lewandków</cp:lastModifiedBy>
  <cp:revision>1376</cp:revision>
  <dcterms:modified xsi:type="dcterms:W3CDTF">2025-10-01T11:02:17Z</dcterms:modified>
  <cp:category/>
</cp:coreProperties>
</file>